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70" r:id="rId2"/>
    <p:sldId id="257" r:id="rId3"/>
    <p:sldId id="258" r:id="rId4"/>
    <p:sldId id="259" r:id="rId5"/>
    <p:sldId id="260" r:id="rId6"/>
    <p:sldId id="271" r:id="rId7"/>
    <p:sldId id="261" r:id="rId8"/>
    <p:sldId id="262" r:id="rId9"/>
    <p:sldId id="263" r:id="rId10"/>
    <p:sldId id="264" r:id="rId11"/>
    <p:sldId id="272" r:id="rId12"/>
    <p:sldId id="265" r:id="rId13"/>
    <p:sldId id="266" r:id="rId14"/>
    <p:sldId id="267" r:id="rId15"/>
    <p:sldId id="268" r:id="rId16"/>
    <p:sldId id="273" r:id="rId17"/>
    <p:sldId id="269" r:id="rId18"/>
    <p:sldId id="274" r:id="rId1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49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ستطيل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2362200" y="4038600"/>
            <a:ext cx="6477000" cy="1828800"/>
          </a:xfrm>
        </p:spPr>
        <p:txBody>
          <a:bodyPr anchor="b"/>
          <a:lstStyle>
            <a:lvl1pPr>
              <a:defRPr cap="all" baseline="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B8ABB09-4A1D-463E-8065-109CC2B7EFAA}" type="datetimeFigureOut">
              <a:rPr lang="ar-SA" smtClean="0"/>
              <a:pPr/>
              <a:t>23/07/1441</a:t>
            </a:fld>
            <a:endParaRPr lang="ar-SA"/>
          </a:p>
        </p:txBody>
      </p:sp>
      <p:sp>
        <p:nvSpPr>
          <p:cNvPr id="17" name="عنصر نائب للتذييل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ar-SA"/>
          </a:p>
        </p:txBody>
      </p:sp>
      <p:sp>
        <p:nvSpPr>
          <p:cNvPr id="29" name="عنصر نائب لرقم الشريحة 28"/>
          <p:cNvSpPr>
            <a:spLocks noGrp="1"/>
          </p:cNvSpPr>
          <p:nvPr>
            <p:ph type="sldNum" sz="quarter" idx="12"/>
          </p:nvPr>
        </p:nvSpPr>
        <p:spPr>
          <a:xfrm>
            <a:off x="8001000" y="228600"/>
            <a:ext cx="838200" cy="381000"/>
          </a:xfrm>
        </p:spPr>
        <p:txBody>
          <a:bodyPr/>
          <a:lstStyle>
            <a:lvl1pPr>
              <a:defRPr>
                <a:solidFill>
                  <a:schemeClr val="tx2"/>
                </a:solidFill>
              </a:defRPr>
            </a:lvl1pPr>
          </a:lstStyle>
          <a:p>
            <a:fld id="{0B34F065-1154-456A-91E3-76DE8E75E17B}" type="slidenum">
              <a:rPr lang="ar-SA" smtClean="0"/>
              <a:pPr/>
              <a:t>‹#›</a:t>
            </a:fld>
            <a:endParaRPr lang="ar-SA"/>
          </a:p>
        </p:txBody>
      </p:sp>
    </p:spTree>
  </p:cSld>
  <p:clrMapOvr>
    <a:masterClrMapping/>
  </p:clrMapOvr>
  <p:transition>
    <p:pull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23/07/1441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pull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53200" y="609600"/>
            <a:ext cx="2057400" cy="55165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609600"/>
            <a:ext cx="5562600" cy="5516564"/>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6553200" y="6248402"/>
            <a:ext cx="2209800" cy="365125"/>
          </a:xfrm>
        </p:spPr>
        <p:txBody>
          <a:bodyPr/>
          <a:lstStyle/>
          <a:p>
            <a:fld id="{1B8ABB09-4A1D-463E-8065-109CC2B7EFAA}" type="datetimeFigureOut">
              <a:rPr lang="ar-SA" smtClean="0"/>
              <a:pPr/>
              <a:t>23/07/1441</a:t>
            </a:fld>
            <a:endParaRPr lang="ar-SA"/>
          </a:p>
        </p:txBody>
      </p:sp>
      <p:sp>
        <p:nvSpPr>
          <p:cNvPr id="5" name="عنصر نائب للتذييل 4"/>
          <p:cNvSpPr>
            <a:spLocks noGrp="1"/>
          </p:cNvSpPr>
          <p:nvPr>
            <p:ph type="ftr" sz="quarter" idx="11"/>
          </p:nvPr>
        </p:nvSpPr>
        <p:spPr>
          <a:xfrm>
            <a:off x="457201" y="6248207"/>
            <a:ext cx="5573483" cy="365125"/>
          </a:xfrm>
        </p:spPr>
        <p:txBody>
          <a:bodyPr/>
          <a:lstStyle/>
          <a:p>
            <a:endParaRPr lang="ar-SA"/>
          </a:p>
        </p:txBody>
      </p:sp>
      <p:sp>
        <p:nvSpPr>
          <p:cNvPr id="7" name="مستطيل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مستطيل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مستطيل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rot="5400000">
            <a:off x="5989638" y="144462"/>
            <a:ext cx="533400" cy="244476"/>
          </a:xfrm>
        </p:spPr>
        <p:txBody>
          <a:bodyPr/>
          <a:lstStyle/>
          <a:p>
            <a:fld id="{0B34F065-1154-456A-91E3-76DE8E75E17B}" type="slidenum">
              <a:rPr lang="ar-SA" smtClean="0"/>
              <a:pPr/>
              <a:t>‹#›</a:t>
            </a:fld>
            <a:endParaRPr lang="ar-SA"/>
          </a:p>
        </p:txBody>
      </p:sp>
    </p:spTree>
  </p:cSld>
  <p:clrMapOvr>
    <a:masterClrMapping/>
  </p:clrMapOvr>
  <p:transition>
    <p:pull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612648" y="228600"/>
            <a:ext cx="8153400" cy="990600"/>
          </a:xfrm>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23/07/1441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lvl1pPr>
              <a:defRPr>
                <a:solidFill>
                  <a:srgbClr val="FFFFFF"/>
                </a:solidFill>
              </a:defRPr>
            </a:lvl1pPr>
          </a:lstStyle>
          <a:p>
            <a:fld id="{0B34F065-1154-456A-91E3-76DE8E75E17B}" type="slidenum">
              <a:rPr lang="ar-SA" smtClean="0"/>
              <a:pPr/>
              <a:t>‹#›</a:t>
            </a:fld>
            <a:endParaRPr lang="ar-SA"/>
          </a:p>
        </p:txBody>
      </p:sp>
      <p:sp>
        <p:nvSpPr>
          <p:cNvPr id="8" name="عنصر نائب للمحتوى 7"/>
          <p:cNvSpPr>
            <a:spLocks noGrp="1"/>
          </p:cNvSpPr>
          <p:nvPr>
            <p:ph sz="quarter" idx="1"/>
          </p:nvPr>
        </p:nvSpPr>
        <p:spPr>
          <a:xfrm>
            <a:off x="612648" y="1600200"/>
            <a:ext cx="8153400" cy="44958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transition>
    <p:pull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7" name="مستطيل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1B8ABB09-4A1D-463E-8065-109CC2B7EFAA}" type="datetimeFigureOut">
              <a:rPr lang="ar-SA" smtClean="0"/>
              <a:pPr/>
              <a:t>23/07/1441</a:t>
            </a:fld>
            <a:endParaRPr lang="ar-SA"/>
          </a:p>
        </p:txBody>
      </p:sp>
      <p:sp>
        <p:nvSpPr>
          <p:cNvPr id="13" name="عنصر نائب لرقم الشريحة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0B34F065-1154-456A-91E3-76DE8E75E17B}" type="slidenum">
              <a:rPr lang="ar-SA" smtClean="0"/>
              <a:pPr/>
              <a:t>‹#›</a:t>
            </a:fld>
            <a:endParaRPr lang="ar-SA"/>
          </a:p>
        </p:txBody>
      </p:sp>
      <p:sp>
        <p:nvSpPr>
          <p:cNvPr id="14" name="عنصر نائب للتذييل 13"/>
          <p:cNvSpPr>
            <a:spLocks noGrp="1"/>
          </p:cNvSpPr>
          <p:nvPr>
            <p:ph type="ftr" sz="quarter" idx="12"/>
          </p:nvPr>
        </p:nvSpPr>
        <p:spPr/>
        <p:txBody>
          <a:bodyPr/>
          <a:lstStyle/>
          <a:p>
            <a:endParaRPr lang="ar-SA"/>
          </a:p>
        </p:txBody>
      </p:sp>
    </p:spTree>
  </p:cSld>
  <p:clrMapOvr>
    <a:masterClrMapping/>
  </p:clrMapOvr>
  <p:transition>
    <p:pull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9" name="عنصر نائب للمحتوى 8"/>
          <p:cNvSpPr>
            <a:spLocks noGrp="1"/>
          </p:cNvSpPr>
          <p:nvPr>
            <p:ph sz="quarter" idx="1"/>
          </p:nvPr>
        </p:nvSpPr>
        <p:spPr>
          <a:xfrm>
            <a:off x="609600" y="1589567"/>
            <a:ext cx="38862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844901" y="1589567"/>
            <a:ext cx="38862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8" name="عنصر نائب للتاريخ 7"/>
          <p:cNvSpPr>
            <a:spLocks noGrp="1"/>
          </p:cNvSpPr>
          <p:nvPr>
            <p:ph type="dt" sz="half" idx="15"/>
          </p:nvPr>
        </p:nvSpPr>
        <p:spPr/>
        <p:txBody>
          <a:bodyPr rtlCol="0"/>
          <a:lstStyle/>
          <a:p>
            <a:fld id="{1B8ABB09-4A1D-463E-8065-109CC2B7EFAA}" type="datetimeFigureOut">
              <a:rPr lang="ar-SA" smtClean="0"/>
              <a:pPr/>
              <a:t>23/07/1441</a:t>
            </a:fld>
            <a:endParaRPr lang="ar-SA"/>
          </a:p>
        </p:txBody>
      </p:sp>
      <p:sp>
        <p:nvSpPr>
          <p:cNvPr id="10" name="عنصر نائب لرقم الشريحة 9"/>
          <p:cNvSpPr>
            <a:spLocks noGrp="1"/>
          </p:cNvSpPr>
          <p:nvPr>
            <p:ph type="sldNum" sz="quarter" idx="16"/>
          </p:nvPr>
        </p:nvSpPr>
        <p:spPr/>
        <p:txBody>
          <a:bodyPr rtlCol="0"/>
          <a:lstStyle/>
          <a:p>
            <a:fld id="{0B34F065-1154-456A-91E3-76DE8E75E17B}" type="slidenum">
              <a:rPr lang="ar-SA" smtClean="0"/>
              <a:pPr/>
              <a:t>‹#›</a:t>
            </a:fld>
            <a:endParaRPr lang="ar-SA"/>
          </a:p>
        </p:txBody>
      </p:sp>
      <p:sp>
        <p:nvSpPr>
          <p:cNvPr id="12" name="عنصر نائب للتذييل 11"/>
          <p:cNvSpPr>
            <a:spLocks noGrp="1"/>
          </p:cNvSpPr>
          <p:nvPr>
            <p:ph type="ftr" sz="quarter" idx="17"/>
          </p:nvPr>
        </p:nvSpPr>
        <p:spPr/>
        <p:txBody>
          <a:bodyPr rtlCol="0"/>
          <a:lstStyle/>
          <a:p>
            <a:endParaRPr lang="ar-SA"/>
          </a:p>
        </p:txBody>
      </p:sp>
    </p:spTree>
  </p:cSld>
  <p:clrMapOvr>
    <a:masterClrMapping/>
  </p:clrMapOvr>
  <p:transition>
    <p:pull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533400" y="273050"/>
            <a:ext cx="8153400" cy="869950"/>
          </a:xfrm>
        </p:spPr>
        <p:txBody>
          <a:bodyPr anchor="ctr"/>
          <a:lstStyle>
            <a:lvl1pPr>
              <a:defRPr/>
            </a:lvl1pPr>
          </a:lstStyle>
          <a:p>
            <a:r>
              <a:rPr kumimoji="0" lang="ar-SA" smtClean="0"/>
              <a:t>انقر لتحرير نمط العنوان الرئيسي</a:t>
            </a:r>
            <a:endParaRPr kumimoji="0" lang="en-US"/>
          </a:p>
        </p:txBody>
      </p:sp>
      <p:sp>
        <p:nvSpPr>
          <p:cNvPr id="11" name="عنصر نائب للمحتوى 10"/>
          <p:cNvSpPr>
            <a:spLocks noGrp="1"/>
          </p:cNvSpPr>
          <p:nvPr>
            <p:ph sz="quarter" idx="2"/>
          </p:nvPr>
        </p:nvSpPr>
        <p:spPr>
          <a:xfrm>
            <a:off x="609600" y="2438400"/>
            <a:ext cx="3886200" cy="35814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800600" y="2438400"/>
            <a:ext cx="3886200" cy="35814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5"/>
          </p:nvPr>
        </p:nvSpPr>
        <p:spPr/>
        <p:txBody>
          <a:bodyPr rtlCol="0"/>
          <a:lstStyle/>
          <a:p>
            <a:fld id="{1B8ABB09-4A1D-463E-8065-109CC2B7EFAA}" type="datetimeFigureOut">
              <a:rPr lang="ar-SA" smtClean="0"/>
              <a:pPr/>
              <a:t>23/07/1441</a:t>
            </a:fld>
            <a:endParaRPr lang="ar-SA"/>
          </a:p>
        </p:txBody>
      </p:sp>
      <p:sp>
        <p:nvSpPr>
          <p:cNvPr id="12" name="عنصر نائب لرقم الشريحة 11"/>
          <p:cNvSpPr>
            <a:spLocks noGrp="1"/>
          </p:cNvSpPr>
          <p:nvPr>
            <p:ph type="sldNum" sz="quarter" idx="16"/>
          </p:nvPr>
        </p:nvSpPr>
        <p:spPr/>
        <p:txBody>
          <a:bodyPr rtlCol="0"/>
          <a:lstStyle/>
          <a:p>
            <a:fld id="{0B34F065-1154-456A-91E3-76DE8E75E17B}" type="slidenum">
              <a:rPr lang="ar-SA" smtClean="0"/>
              <a:pPr/>
              <a:t>‹#›</a:t>
            </a:fld>
            <a:endParaRPr lang="ar-SA"/>
          </a:p>
        </p:txBody>
      </p:sp>
      <p:sp>
        <p:nvSpPr>
          <p:cNvPr id="14" name="عنصر نائب للتذييل 13"/>
          <p:cNvSpPr>
            <a:spLocks noGrp="1"/>
          </p:cNvSpPr>
          <p:nvPr>
            <p:ph type="ftr" sz="quarter" idx="17"/>
          </p:nvPr>
        </p:nvSpPr>
        <p:spPr/>
        <p:txBody>
          <a:bodyPr rtlCol="0"/>
          <a:lstStyle/>
          <a:p>
            <a:endParaRPr lang="ar-SA"/>
          </a:p>
        </p:txBody>
      </p:sp>
      <p:sp>
        <p:nvSpPr>
          <p:cNvPr id="16" name="عنصر نائب للنص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5" name="عنصر نائب للنص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p:transition>
    <p:pull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23/07/1441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lvl1pPr>
              <a:defRPr>
                <a:solidFill>
                  <a:srgbClr val="FFFFFF"/>
                </a:solidFill>
              </a:defRPr>
            </a:lvl1pPr>
          </a:lstStyle>
          <a:p>
            <a:fld id="{0B34F065-1154-456A-91E3-76DE8E75E17B}" type="slidenum">
              <a:rPr lang="ar-SA" smtClean="0"/>
              <a:pPr/>
              <a:t>‹#›</a:t>
            </a:fld>
            <a:endParaRPr lang="ar-SA"/>
          </a:p>
        </p:txBody>
      </p:sp>
    </p:spTree>
  </p:cSld>
  <p:clrMapOvr>
    <a:masterClrMapping/>
  </p:clrMapOvr>
  <p:transition>
    <p:pull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23/07/1441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a:xfrm>
            <a:off x="0" y="6248400"/>
            <a:ext cx="533400" cy="381000"/>
          </a:xfrm>
        </p:spPr>
        <p:txBody>
          <a:bodyPr/>
          <a:lstStyle>
            <a:lvl1pPr>
              <a:defRPr>
                <a:solidFill>
                  <a:schemeClr val="tx2"/>
                </a:solidFill>
              </a:defRPr>
            </a:lvl1pPr>
          </a:lstStyle>
          <a:p>
            <a:fld id="{0B34F065-1154-456A-91E3-76DE8E75E17B}" type="slidenum">
              <a:rPr lang="ar-SA" smtClean="0"/>
              <a:pPr/>
              <a:t>‹#›</a:t>
            </a:fld>
            <a:endParaRPr lang="ar-SA"/>
          </a:p>
        </p:txBody>
      </p:sp>
    </p:spTree>
  </p:cSld>
  <p:clrMapOvr>
    <a:masterClrMapping/>
  </p:clrMapOvr>
  <p:transition>
    <p:pull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8077200" cy="869950"/>
          </a:xfrm>
        </p:spPr>
        <p:txBody>
          <a:bodyPr anchor="ctr"/>
          <a:lstStyle>
            <a:lvl1pPr algn="l">
              <a:buNone/>
              <a:defRPr sz="4400" b="0"/>
            </a:lvl1p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23/07/1441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lvl1pPr>
              <a:defRPr>
                <a:solidFill>
                  <a:srgbClr val="FFFFFF"/>
                </a:solidFill>
              </a:defRPr>
            </a:lvl1pPr>
          </a:lstStyle>
          <a:p>
            <a:fld id="{0B34F065-1154-456A-91E3-76DE8E75E17B}" type="slidenum">
              <a:rPr lang="ar-SA" smtClean="0"/>
              <a:pPr/>
              <a:t>‹#›</a:t>
            </a:fld>
            <a:endParaRPr lang="ar-SA"/>
          </a:p>
        </p:txBody>
      </p:sp>
      <p:sp>
        <p:nvSpPr>
          <p:cNvPr id="3" name="عنصر نائب للنص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9" name="عنصر نائب للمحتوى 8"/>
          <p:cNvSpPr>
            <a:spLocks noGrp="1"/>
          </p:cNvSpPr>
          <p:nvPr>
            <p:ph sz="quarter" idx="1"/>
          </p:nvPr>
        </p:nvSpPr>
        <p:spPr>
          <a:xfrm>
            <a:off x="2362200" y="1752600"/>
            <a:ext cx="6400800" cy="44196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transition>
    <p:pull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8" name="مستطيل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ar-SA" smtClean="0"/>
              <a:t>انقر لتحرير نمط العنوان الرئيسي</a:t>
            </a:r>
            <a:endParaRPr kumimoji="0" lang="en-US"/>
          </a:p>
        </p:txBody>
      </p:sp>
      <p:sp>
        <p:nvSpPr>
          <p:cNvPr id="11" name="مستطيل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عنصر نائب للتاريخ 11"/>
          <p:cNvSpPr>
            <a:spLocks noGrp="1"/>
          </p:cNvSpPr>
          <p:nvPr>
            <p:ph type="dt" sz="half" idx="10"/>
          </p:nvPr>
        </p:nvSpPr>
        <p:spPr>
          <a:xfrm>
            <a:off x="6248400" y="6248400"/>
            <a:ext cx="2667000" cy="365125"/>
          </a:xfrm>
        </p:spPr>
        <p:txBody>
          <a:bodyPr rtlCol="0"/>
          <a:lstStyle/>
          <a:p>
            <a:fld id="{1B8ABB09-4A1D-463E-8065-109CC2B7EFAA}" type="datetimeFigureOut">
              <a:rPr lang="ar-SA" smtClean="0"/>
              <a:pPr/>
              <a:t>23/07/1441</a:t>
            </a:fld>
            <a:endParaRPr lang="ar-SA"/>
          </a:p>
        </p:txBody>
      </p:sp>
      <p:sp>
        <p:nvSpPr>
          <p:cNvPr id="13" name="عنصر نائب لرقم الشريحة 12"/>
          <p:cNvSpPr>
            <a:spLocks noGrp="1"/>
          </p:cNvSpPr>
          <p:nvPr>
            <p:ph type="sldNum" sz="quarter" idx="11"/>
          </p:nvPr>
        </p:nvSpPr>
        <p:spPr>
          <a:xfrm>
            <a:off x="0" y="4667249"/>
            <a:ext cx="1447800" cy="663578"/>
          </a:xfrm>
        </p:spPr>
        <p:txBody>
          <a:bodyPr rtlCol="0"/>
          <a:lstStyle>
            <a:lvl1pPr>
              <a:defRPr sz="2800"/>
            </a:lvl1pPr>
          </a:lstStyle>
          <a:p>
            <a:fld id="{0B34F065-1154-456A-91E3-76DE8E75E17B}" type="slidenum">
              <a:rPr lang="ar-SA" smtClean="0"/>
              <a:pPr/>
              <a:t>‹#›</a:t>
            </a:fld>
            <a:endParaRPr lang="ar-SA"/>
          </a:p>
        </p:txBody>
      </p:sp>
      <p:sp>
        <p:nvSpPr>
          <p:cNvPr id="14" name="عنصر نائب للتذييل 13"/>
          <p:cNvSpPr>
            <a:spLocks noGrp="1"/>
          </p:cNvSpPr>
          <p:nvPr>
            <p:ph type="ftr" sz="quarter" idx="12"/>
          </p:nvPr>
        </p:nvSpPr>
        <p:spPr>
          <a:xfrm>
            <a:off x="1600200" y="6248206"/>
            <a:ext cx="4572000" cy="365125"/>
          </a:xfrm>
        </p:spPr>
        <p:txBody>
          <a:bodyPr rtlCol="0"/>
          <a:lstStyle/>
          <a:p>
            <a:endParaRPr lang="ar-SA"/>
          </a:p>
        </p:txBody>
      </p:sp>
      <p:sp>
        <p:nvSpPr>
          <p:cNvPr id="3" name="عنصر نائب للصورة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ar-SA" smtClean="0"/>
              <a:t>انقر فوق الرمز لإضافة صورة</a:t>
            </a:r>
            <a:endParaRPr kumimoji="0" lang="en-US" dirty="0"/>
          </a:p>
        </p:txBody>
      </p:sp>
    </p:spTree>
  </p:cSld>
  <p:clrMapOvr>
    <a:masterClrMapping/>
  </p:clrMapOvr>
  <p:transition>
    <p:pull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2" name="عنصر نائب للعنوان 21"/>
          <p:cNvSpPr>
            <a:spLocks noGrp="1"/>
          </p:cNvSpPr>
          <p:nvPr>
            <p:ph type="title"/>
          </p:nvPr>
        </p:nvSpPr>
        <p:spPr>
          <a:xfrm>
            <a:off x="609600" y="228600"/>
            <a:ext cx="8153400" cy="9906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B8ABB09-4A1D-463E-8065-109CC2B7EFAA}" type="datetimeFigureOut">
              <a:rPr lang="ar-SA" smtClean="0"/>
              <a:pPr/>
              <a:t>23/07/1441</a:t>
            </a:fld>
            <a:endParaRPr lang="ar-SA"/>
          </a:p>
        </p:txBody>
      </p:sp>
      <p:sp>
        <p:nvSpPr>
          <p:cNvPr id="3" name="عنصر نائب للتذييل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ar-SA"/>
          </a:p>
        </p:txBody>
      </p:sp>
      <p:sp>
        <p:nvSpPr>
          <p:cNvPr id="7" name="مستطيل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عنصر نائب لرقم الشريحة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pull dir="d"/>
  </p:transition>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education.iugaza.edu.ps/Portals/18/%D8%AF%D9%83%D8%AA%D9%88%D8%B1%D8%A7%D9%87/Next-Generation-Science-Standards.pdf" TargetMode="External"/><Relationship Id="rId7" Type="http://schemas.openxmlformats.org/officeDocument/2006/relationships/hyperlink" Target="https://www.youtube.com/watch?v=uG_XUaNjoD0" TargetMode="External"/><Relationship Id="rId2" Type="http://schemas.openxmlformats.org/officeDocument/2006/relationships/hyperlink" Target="https://ecsme.ksu.edu.sa/sites/ecsme.ksu.edu.sa/files/attach/103.pdf" TargetMode="External"/><Relationship Id="rId1" Type="http://schemas.openxmlformats.org/officeDocument/2006/relationships/slideLayout" Target="../slideLayouts/slideLayout2.xml"/><Relationship Id="rId6" Type="http://schemas.openxmlformats.org/officeDocument/2006/relationships/hyperlink" Target="https://www.youtube.com/watch?v=lny0xi5syog" TargetMode="External"/><Relationship Id="rId5" Type="http://schemas.openxmlformats.org/officeDocument/2006/relationships/hyperlink" Target="https://shms-prod.s3.amazonaws.com/media/editor/146341/%D9%86%D9%87%D8%A7%D8%A6%D9%8A_%D9%84%D9%82%D8%A7%D8%A1.pdf" TargetMode="External"/><Relationship Id="rId4" Type="http://schemas.openxmlformats.org/officeDocument/2006/relationships/hyperlink" Target="https://www.youtube.com/watch?v=hjfNMiohHz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57158" y="4500569"/>
            <a:ext cx="8429684" cy="1643075"/>
          </a:xfrm>
        </p:spPr>
        <p:txBody>
          <a:bodyPr>
            <a:noAutofit/>
          </a:bodyPr>
          <a:lstStyle/>
          <a:p>
            <a:pPr algn="r"/>
            <a:r>
              <a:rPr lang="ar-EG" sz="42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الفرقة/ الدبلوم المهني - تدريس مادة </a:t>
            </a:r>
            <a:r>
              <a:rPr lang="ar-EG" sz="42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أكاديمية</a:t>
            </a:r>
            <a:br>
              <a:rPr lang="ar-EG" sz="42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ar-EG" sz="42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ar-EG" sz="42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ar-EG" sz="42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ar-EG" sz="42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تخصص / فيزياء وكيمياء</a:t>
            </a:r>
            <a:br>
              <a:rPr lang="ar-EG" sz="42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ar-EG" sz="42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مقرر / تربويات محتوى مادة التخصص</a:t>
            </a:r>
            <a:br>
              <a:rPr lang="ar-EG" sz="42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ar-EG" sz="42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كود المقرر/ </a:t>
            </a:r>
            <a:r>
              <a:rPr lang="en-US" sz="4200" b="1" cap="none"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Curr</a:t>
            </a:r>
            <a:r>
              <a:rPr lang="ar-EG" sz="42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ar-EG" sz="42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ar-EG" sz="42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محاضرات </a:t>
            </a:r>
            <a:r>
              <a:rPr lang="ar-EG" sz="4200" b="1" cap="none"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الاسبوع</a:t>
            </a:r>
            <a:r>
              <a:rPr lang="ar-EG" sz="42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السادس </a:t>
            </a:r>
            <a:r>
              <a:rPr lang="ar-EG" sz="42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والسابع</a:t>
            </a:r>
            <a:br>
              <a:rPr lang="ar-EG" sz="42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ar-EG" sz="42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الفصل الدراسي الثاني 2019 - 2020</a:t>
            </a:r>
            <a:r>
              <a:rPr lang="ar-EG" sz="42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ar-EG" sz="42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ar-EG" sz="42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ar-EG" sz="42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أستاذ المقرر/ </a:t>
            </a:r>
            <a:r>
              <a:rPr lang="ar-EG" sz="4200" b="1" cap="none"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د</a:t>
            </a:r>
            <a:r>
              <a:rPr lang="ar-EG" sz="42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.دعاء عبد الرحمن عبد العزيز</a:t>
            </a:r>
            <a:br>
              <a:rPr lang="ar-EG" sz="42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ar-EG" sz="42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د. عزة أبو </a:t>
            </a:r>
            <a:r>
              <a:rPr lang="ar-EG" sz="4200" b="1" cap="none"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غصيبة</a:t>
            </a:r>
            <a:r>
              <a:rPr lang="ar-EG" sz="42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endParaRPr lang="ar-EG" sz="4200" b="1"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2"/>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2"/>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4282" y="366698"/>
            <a:ext cx="8551766" cy="990600"/>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a:r>
              <a:rPr lang="ar-EG"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ثالثا: </a:t>
            </a:r>
            <a:r>
              <a:rPr lang="ar-IQ"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المفاهيم الشاملة المشتركة :  </a:t>
            </a:r>
            <a:r>
              <a:rPr 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Crosscutting Concepts</a:t>
            </a:r>
            <a:br>
              <a:rPr 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endParaRPr lang="ar-EG"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عنصر نائب للمحتوى 2"/>
          <p:cNvSpPr>
            <a:spLocks noGrp="1"/>
          </p:cNvSpPr>
          <p:nvPr>
            <p:ph sz="quarter" idx="1"/>
          </p:nvPr>
        </p:nvSpPr>
        <p:spPr>
          <a:xfrm>
            <a:off x="285720" y="1600200"/>
            <a:ext cx="8480328" cy="5043510"/>
          </a:xfrm>
        </p:spPr>
        <p:txBody>
          <a:bodyPr>
            <a:noAutofit/>
          </a:bodyPr>
          <a:lstStyle/>
          <a:p>
            <a:pPr algn="justLow">
              <a:buNone/>
            </a:pPr>
            <a:r>
              <a:rPr lang="ar-EG" sz="3000" b="1" dirty="0" smtClean="0"/>
              <a:t>وقد قدمت معايير </a:t>
            </a:r>
            <a:r>
              <a:rPr lang="en-US" sz="3000" b="1" dirty="0" smtClean="0"/>
              <a:t>NGSS</a:t>
            </a:r>
            <a:r>
              <a:rPr lang="ar-EG" sz="3000" b="1" dirty="0" smtClean="0"/>
              <a:t> مجموعة من المفاهيم الأساسية تمثلت في:</a:t>
            </a:r>
            <a:endParaRPr lang="en-US" sz="3000" dirty="0" smtClean="0"/>
          </a:p>
          <a:p>
            <a:pPr lvl="0" algn="justLow"/>
            <a:r>
              <a:rPr lang="ar-SA" sz="3000" b="1" dirty="0" smtClean="0"/>
              <a:t>الأنماط </a:t>
            </a:r>
            <a:r>
              <a:rPr lang="en-US" sz="3000" b="1" dirty="0" smtClean="0"/>
              <a:t>Patterns</a:t>
            </a:r>
            <a:r>
              <a:rPr lang="ar-SA" sz="3000" b="1" dirty="0" smtClean="0"/>
              <a:t>:</a:t>
            </a:r>
            <a:r>
              <a:rPr lang="ar-EG" sz="3000" b="1" dirty="0" smtClean="0"/>
              <a:t> تتمثل في أنماط الملاحظة من الأشكال ، والأحداث ، وطرح أسئلة حول العلاقات والعوامل التي تؤثر عليهم.</a:t>
            </a:r>
            <a:endParaRPr lang="en-US" sz="3000" dirty="0" smtClean="0"/>
          </a:p>
          <a:p>
            <a:pPr lvl="0" algn="justLow"/>
            <a:r>
              <a:rPr lang="ar-SA" sz="3000" b="1" dirty="0" smtClean="0"/>
              <a:t>السبب والنتيجة </a:t>
            </a:r>
            <a:r>
              <a:rPr lang="en-US" sz="3000" b="1" dirty="0" smtClean="0"/>
              <a:t>Cause and effect</a:t>
            </a:r>
            <a:r>
              <a:rPr lang="ar-SA" sz="3000" b="1" dirty="0" smtClean="0"/>
              <a:t> :</a:t>
            </a:r>
            <a:r>
              <a:rPr lang="ar-EG" sz="3000" b="1" dirty="0" smtClean="0"/>
              <a:t>الآلية والشرح لأسباب الأحداث . حيث </a:t>
            </a:r>
            <a:r>
              <a:rPr lang="ar-SA" sz="3000" b="1" dirty="0" smtClean="0"/>
              <a:t>إن </a:t>
            </a:r>
            <a:r>
              <a:rPr lang="ar-EG" sz="3000" b="1" dirty="0" smtClean="0"/>
              <a:t>أحد الأنشطة الرئيسية للعلوم هو البحث عن العلاقات السببية وتفسيرها والآليات التي يتم بواسطتها توسطها. ويمكن بعد ذلك اختبار هذه الآليات عبر سياقات معينة واستخدامها للتنبؤ بالأحداث وتفسيرها في سياقات جديدة.</a:t>
            </a:r>
            <a:endParaRPr lang="en-US" sz="3000" dirty="0" smtClean="0"/>
          </a:p>
          <a:p>
            <a:pPr algn="justLow"/>
            <a:endParaRPr lang="ar-EG" sz="3000" dirty="0"/>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39" presetClass="entr" presetSubtype="0" accel="10000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5" dur="5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6" dur="5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7"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39" presetClass="entr" presetSubtype="0" accel="10000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500" fill="hold"/>
                                        <p:tgtEl>
                                          <p:spTgt spid="3">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3" dur="500" fill="hold"/>
                                        <p:tgtEl>
                                          <p:spTgt spid="3">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4" dur="500" fill="hold"/>
                                        <p:tgtEl>
                                          <p:spTgt spid="3">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25"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39" presetClass="entr" presetSubtype="0" accel="10000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500" fill="hold"/>
                                        <p:tgtEl>
                                          <p:spTgt spid="3">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1" dur="500" fill="hold"/>
                                        <p:tgtEl>
                                          <p:spTgt spid="3">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2" dur="500" fill="hold"/>
                                        <p:tgtEl>
                                          <p:spTgt spid="3">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33"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EG"/>
          </a:p>
        </p:txBody>
      </p:sp>
      <p:sp>
        <p:nvSpPr>
          <p:cNvPr id="3" name="عنصر نائب للمحتوى 2"/>
          <p:cNvSpPr>
            <a:spLocks noGrp="1"/>
          </p:cNvSpPr>
          <p:nvPr>
            <p:ph sz="quarter" idx="1"/>
          </p:nvPr>
        </p:nvSpPr>
        <p:spPr>
          <a:xfrm>
            <a:off x="214282" y="1600200"/>
            <a:ext cx="8551766" cy="5043510"/>
          </a:xfrm>
        </p:spPr>
        <p:txBody>
          <a:bodyPr>
            <a:normAutofit/>
          </a:bodyPr>
          <a:lstStyle/>
          <a:p>
            <a:pPr lvl="0" algn="justLow"/>
            <a:r>
              <a:rPr lang="ar-SA" sz="3200" b="1" dirty="0" smtClean="0"/>
              <a:t>القياس والنسبة والكمية  </a:t>
            </a:r>
            <a:r>
              <a:rPr lang="en-US" sz="3200" b="1" dirty="0" smtClean="0"/>
              <a:t>Scale, proportion, and quantity</a:t>
            </a:r>
            <a:r>
              <a:rPr lang="ar-SA" sz="3200" b="1" dirty="0" smtClean="0"/>
              <a:t>: عند دراسة الظواهر</a:t>
            </a:r>
            <a:r>
              <a:rPr lang="ar-EG" sz="3200" b="1" dirty="0" smtClean="0"/>
              <a:t>،يجب إدراك ما هو ملائم من المقاييس المختلفة للحجم والوقت والطاقة والتعرف على الكيفية التي تؤثر </a:t>
            </a:r>
            <a:r>
              <a:rPr lang="ar-EG" sz="3200" b="1" dirty="0" err="1" smtClean="0"/>
              <a:t>بها</a:t>
            </a:r>
            <a:r>
              <a:rPr lang="ar-EG" sz="3200" b="1" dirty="0" smtClean="0"/>
              <a:t> التغيرات في الحجم أو النسبة أو الكمية على بنية أو أداء النظام. </a:t>
            </a:r>
          </a:p>
          <a:p>
            <a:pPr algn="justLow"/>
            <a:r>
              <a:rPr lang="ar-SA" sz="3200" b="1" dirty="0" smtClean="0"/>
              <a:t>الأنظمة ونماذج النظام </a:t>
            </a:r>
            <a:r>
              <a:rPr lang="en-US" sz="3200" b="1" dirty="0" smtClean="0"/>
              <a:t> Systems and system models </a:t>
            </a:r>
            <a:r>
              <a:rPr lang="ar-EG" sz="3200" b="1" dirty="0" smtClean="0"/>
              <a:t>: تحديد النظام قيد الدراسة، تحديد حدوده ووضع نموذج صريح لهذا النظام ، يوفر أدوات لفهم واختبار الأفكار القابلة للتطبيق في كل من العلوم والهندسة.</a:t>
            </a:r>
            <a:endParaRPr lang="en-US" sz="3200" dirty="0" smtClean="0"/>
          </a:p>
          <a:p>
            <a:pPr lvl="0" algn="justLow"/>
            <a:endParaRPr lang="en-US" sz="3200" dirty="0" smtClean="0"/>
          </a:p>
          <a:p>
            <a:pPr algn="justLow"/>
            <a:endParaRPr lang="ar-EG" dirty="0"/>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3">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3">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214282" y="1600200"/>
            <a:ext cx="8715436" cy="5043510"/>
          </a:xfrm>
        </p:spPr>
        <p:txBody>
          <a:bodyPr>
            <a:normAutofit/>
          </a:bodyPr>
          <a:lstStyle/>
          <a:p>
            <a:pPr lvl="0" algn="justLow"/>
            <a:r>
              <a:rPr lang="ar-SA" sz="3100" b="1" dirty="0" smtClean="0"/>
              <a:t>الطاقة والمادة </a:t>
            </a:r>
            <a:r>
              <a:rPr lang="en-US" sz="3100" b="1" dirty="0" smtClean="0"/>
              <a:t>Energy and matter</a:t>
            </a:r>
            <a:r>
              <a:rPr lang="ar-SA" sz="3100" b="1" dirty="0" smtClean="0"/>
              <a:t>:</a:t>
            </a:r>
            <a:r>
              <a:rPr lang="ar-EG" sz="3100" b="1" dirty="0" smtClean="0"/>
              <a:t> الدورات والحفاظ على الطاقة وتتبع تدفق الطاقة والمادة داخل الأنظمة وخارجها يساعد على فهم إمكانيات الأنظمة وحدودها.</a:t>
            </a:r>
            <a:endParaRPr lang="en-US" sz="3100" dirty="0" smtClean="0"/>
          </a:p>
          <a:p>
            <a:pPr lvl="0" algn="justLow"/>
            <a:r>
              <a:rPr lang="ar-EG" sz="3100" b="1" dirty="0" smtClean="0"/>
              <a:t>التركيب </a:t>
            </a:r>
            <a:r>
              <a:rPr lang="ar-SA" sz="3100" b="1" dirty="0" smtClean="0"/>
              <a:t>والوظيفة  </a:t>
            </a:r>
            <a:r>
              <a:rPr lang="en-US" sz="3100" b="1" dirty="0" smtClean="0"/>
              <a:t>Structure and function</a:t>
            </a:r>
            <a:r>
              <a:rPr lang="ar-EG" sz="3100" b="1" dirty="0" smtClean="0"/>
              <a:t>: الطريقة التي يتم </a:t>
            </a:r>
            <a:r>
              <a:rPr lang="ar-EG" sz="3100" b="1" dirty="0" err="1" smtClean="0"/>
              <a:t>بها</a:t>
            </a:r>
            <a:r>
              <a:rPr lang="ar-EG" sz="3100" b="1" dirty="0" smtClean="0"/>
              <a:t> تشكيل الجسم أو الكائن الحي وبنيته، تساعد في تحديد العديد من خصائصه ووظائفه. </a:t>
            </a:r>
            <a:endParaRPr lang="en-US" sz="3100" dirty="0" smtClean="0"/>
          </a:p>
          <a:p>
            <a:pPr lvl="0" algn="justLow"/>
            <a:r>
              <a:rPr lang="ar-SA" sz="3100" b="1" dirty="0" smtClean="0"/>
              <a:t>الثبات والتغير </a:t>
            </a:r>
            <a:r>
              <a:rPr lang="en-US" sz="3100" b="1" dirty="0" smtClean="0"/>
              <a:t>Stability and change</a:t>
            </a:r>
            <a:r>
              <a:rPr lang="ar-SA" sz="3100" b="1" dirty="0" smtClean="0"/>
              <a:t>: </a:t>
            </a:r>
            <a:r>
              <a:rPr lang="ar-EG" sz="3100" b="1" dirty="0" smtClean="0"/>
              <a:t>بالنسبة للأنظمة الطبيعية والصناعية على حد سواء، تعتبر شروط الثبات ومحددات معدلات التغيير </a:t>
            </a:r>
            <a:r>
              <a:rPr lang="ar-EG" sz="3100" b="1" dirty="0" err="1" smtClean="0"/>
              <a:t>أوتطور</a:t>
            </a:r>
            <a:r>
              <a:rPr lang="ar-EG" sz="3100" b="1" dirty="0" smtClean="0"/>
              <a:t> النظام من العناصر المهمة للدراسة.</a:t>
            </a:r>
            <a:endParaRPr lang="en-US" sz="3100" dirty="0" smtClean="0"/>
          </a:p>
          <a:p>
            <a:pPr algn="justLow"/>
            <a:endParaRPr lang="ar-EG" dirty="0"/>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85720" y="142852"/>
            <a:ext cx="8643998" cy="990600"/>
          </a:xfrm>
        </p:spPr>
        <p:txBody>
          <a:bodyPr>
            <a:noAutofit/>
          </a:bodyPr>
          <a:lstStyle/>
          <a:p>
            <a:pPr algn="justLow"/>
            <a:r>
              <a:rPr lang="ar-EG" sz="3600" b="1" dirty="0" smtClean="0">
                <a:solidFill>
                  <a:srgbClr val="FF0000"/>
                </a:solidFill>
              </a:rPr>
              <a:t>عند تناول المفاهيم الشاملة من قبل المعلم يجب أن يراعي مجموعة من </a:t>
            </a:r>
            <a:r>
              <a:rPr lang="ar-EG" sz="3600" b="1" dirty="0" err="1" smtClean="0">
                <a:solidFill>
                  <a:srgbClr val="FF0000"/>
                </a:solidFill>
              </a:rPr>
              <a:t>المباديء</a:t>
            </a:r>
            <a:r>
              <a:rPr lang="ar-EG" sz="3600" b="1" dirty="0" smtClean="0">
                <a:solidFill>
                  <a:srgbClr val="FF0000"/>
                </a:solidFill>
              </a:rPr>
              <a:t> نذكر منها الأتي: </a:t>
            </a:r>
            <a:endParaRPr lang="ar-EG" sz="3600" dirty="0">
              <a:solidFill>
                <a:srgbClr val="FF0000"/>
              </a:solidFill>
            </a:endParaRPr>
          </a:p>
        </p:txBody>
      </p:sp>
      <p:sp>
        <p:nvSpPr>
          <p:cNvPr id="3" name="عنصر نائب للمحتوى 2"/>
          <p:cNvSpPr>
            <a:spLocks noGrp="1"/>
          </p:cNvSpPr>
          <p:nvPr>
            <p:ph sz="quarter" idx="1"/>
          </p:nvPr>
        </p:nvSpPr>
        <p:spPr>
          <a:xfrm>
            <a:off x="285720" y="1600200"/>
            <a:ext cx="8480328" cy="4972072"/>
          </a:xfrm>
        </p:spPr>
        <p:txBody>
          <a:bodyPr>
            <a:noAutofit/>
          </a:bodyPr>
          <a:lstStyle/>
          <a:p>
            <a:pPr lvl="0" algn="justLow"/>
            <a:r>
              <a:rPr lang="ar-EG" sz="3200" b="1" dirty="0" smtClean="0"/>
              <a:t>تقديم المزيد من المصطلحات المشتركة بين العلوم والهندسة </a:t>
            </a:r>
            <a:endParaRPr lang="en-US" sz="3200" dirty="0" smtClean="0"/>
          </a:p>
          <a:p>
            <a:pPr lvl="0" algn="justLow"/>
            <a:r>
              <a:rPr lang="ar-EG" sz="3200" b="1" dirty="0" smtClean="0"/>
              <a:t>نمو المفاهيم الشاملة وتطور مستوى تعقيدها عبر الصفوف الدراسية. </a:t>
            </a:r>
            <a:endParaRPr lang="en-US" sz="3200" dirty="0" smtClean="0"/>
          </a:p>
          <a:p>
            <a:pPr lvl="0" algn="justLow"/>
            <a:r>
              <a:rPr lang="ar-EG" sz="3200" b="1" dirty="0" smtClean="0"/>
              <a:t>يجب أن تساعد المتعلم على فهم أفضل للأفكار المحورية في الهندسة والعلوم . </a:t>
            </a:r>
            <a:endParaRPr lang="en-US" sz="3200" dirty="0" smtClean="0"/>
          </a:p>
          <a:p>
            <a:pPr lvl="0" algn="justLow"/>
            <a:r>
              <a:rPr lang="ar-EG" sz="3200" b="1" dirty="0" smtClean="0"/>
              <a:t>تكوين ألفة مع المعرفة من خلال التكرار في سياقات مختلفة . </a:t>
            </a:r>
            <a:endParaRPr lang="en-US" sz="3200" dirty="0" smtClean="0"/>
          </a:p>
          <a:p>
            <a:pPr lvl="0" algn="justLow"/>
            <a:r>
              <a:rPr lang="ar-EG" sz="3200" b="1" dirty="0" smtClean="0"/>
              <a:t>تقييم المفاهيم الشاملة جنبا إلى جنب مع الممارسات والأفكار المحورية .</a:t>
            </a:r>
            <a:endParaRPr lang="en-US" sz="3200" dirty="0" smtClean="0"/>
          </a:p>
          <a:p>
            <a:pPr algn="justLow"/>
            <a:endParaRPr lang="ar-EG" sz="3200" dirty="0"/>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800" decel="100000"/>
                                        <p:tgtEl>
                                          <p:spTgt spid="3">
                                            <p:txEl>
                                              <p:pRg st="0" end="0"/>
                                            </p:txEl>
                                          </p:spTgt>
                                        </p:tgtEl>
                                      </p:cBhvr>
                                    </p:animEffect>
                                    <p:anim calcmode="lin" valueType="num">
                                      <p:cBhvr>
                                        <p:cTn id="13"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14"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5"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6"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7"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30"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800" decel="100000"/>
                                        <p:tgtEl>
                                          <p:spTgt spid="3">
                                            <p:txEl>
                                              <p:pRg st="1" end="1"/>
                                            </p:txEl>
                                          </p:spTgt>
                                        </p:tgtEl>
                                      </p:cBhvr>
                                    </p:animEffect>
                                    <p:anim calcmode="lin" valueType="num">
                                      <p:cBhvr>
                                        <p:cTn id="23" dur="800" decel="100000" fill="hold"/>
                                        <p:tgtEl>
                                          <p:spTgt spid="3">
                                            <p:txEl>
                                              <p:pRg st="1" end="1"/>
                                            </p:txEl>
                                          </p:spTgt>
                                        </p:tgtEl>
                                        <p:attrNameLst>
                                          <p:attrName>style.rotation</p:attrName>
                                        </p:attrNameLst>
                                      </p:cBhvr>
                                      <p:tavLst>
                                        <p:tav tm="0">
                                          <p:val>
                                            <p:fltVal val="-90"/>
                                          </p:val>
                                        </p:tav>
                                        <p:tav tm="100000">
                                          <p:val>
                                            <p:fltVal val="0"/>
                                          </p:val>
                                        </p:tav>
                                      </p:tavLst>
                                    </p:anim>
                                    <p:anim calcmode="lin" valueType="num">
                                      <p:cBhvr>
                                        <p:cTn id="24" dur="800" decel="100000" fill="hold"/>
                                        <p:tgtEl>
                                          <p:spTgt spid="3">
                                            <p:txEl>
                                              <p:pRg st="1" end="1"/>
                                            </p:txEl>
                                          </p:spTgt>
                                        </p:tgtEl>
                                        <p:attrNameLst>
                                          <p:attrName>ppt_x</p:attrName>
                                        </p:attrNameLst>
                                      </p:cBhvr>
                                      <p:tavLst>
                                        <p:tav tm="0">
                                          <p:val>
                                            <p:strVal val="#ppt_x+0.4"/>
                                          </p:val>
                                        </p:tav>
                                        <p:tav tm="100000">
                                          <p:val>
                                            <p:strVal val="#ppt_x-0.05"/>
                                          </p:val>
                                        </p:tav>
                                      </p:tavLst>
                                    </p:anim>
                                    <p:anim calcmode="lin" valueType="num">
                                      <p:cBhvr>
                                        <p:cTn id="25" dur="800" decel="100000" fill="hold"/>
                                        <p:tgtEl>
                                          <p:spTgt spid="3">
                                            <p:txEl>
                                              <p:pRg st="1" end="1"/>
                                            </p:txEl>
                                          </p:spTgt>
                                        </p:tgtEl>
                                        <p:attrNameLst>
                                          <p:attrName>ppt_y</p:attrName>
                                        </p:attrNameLst>
                                      </p:cBhvr>
                                      <p:tavLst>
                                        <p:tav tm="0">
                                          <p:val>
                                            <p:strVal val="#ppt_y-0.4"/>
                                          </p:val>
                                        </p:tav>
                                        <p:tav tm="100000">
                                          <p:val>
                                            <p:strVal val="#ppt_y+0.1"/>
                                          </p:val>
                                        </p:tav>
                                      </p:tavLst>
                                    </p:anim>
                                    <p:anim calcmode="lin" valueType="num">
                                      <p:cBhvr>
                                        <p:cTn id="26" dur="200" accel="100000" fill="hold">
                                          <p:stCondLst>
                                            <p:cond delay="800"/>
                                          </p:stCondLst>
                                        </p:cTn>
                                        <p:tgtEl>
                                          <p:spTgt spid="3">
                                            <p:txEl>
                                              <p:pRg st="1" end="1"/>
                                            </p:txEl>
                                          </p:spTgt>
                                        </p:tgtEl>
                                        <p:attrNameLst>
                                          <p:attrName>ppt_x</p:attrName>
                                        </p:attrNameLst>
                                      </p:cBhvr>
                                      <p:tavLst>
                                        <p:tav tm="0">
                                          <p:val>
                                            <p:strVal val="#ppt_x-0.05"/>
                                          </p:val>
                                        </p:tav>
                                        <p:tav tm="100000">
                                          <p:val>
                                            <p:strVal val="#ppt_x"/>
                                          </p:val>
                                        </p:tav>
                                      </p:tavLst>
                                    </p:anim>
                                    <p:anim calcmode="lin" valueType="num">
                                      <p:cBhvr>
                                        <p:cTn id="27" dur="200" accel="100000" fill="hold">
                                          <p:stCondLst>
                                            <p:cond delay="800"/>
                                          </p:stCondLst>
                                        </p:cTn>
                                        <p:tgtEl>
                                          <p:spTgt spid="3">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30" presetClass="entr" presetSubtype="0"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fade">
                                      <p:cBhvr>
                                        <p:cTn id="32" dur="800" decel="100000"/>
                                        <p:tgtEl>
                                          <p:spTgt spid="3">
                                            <p:txEl>
                                              <p:pRg st="2" end="2"/>
                                            </p:txEl>
                                          </p:spTgt>
                                        </p:tgtEl>
                                      </p:cBhvr>
                                    </p:animEffect>
                                    <p:anim calcmode="lin" valueType="num">
                                      <p:cBhvr>
                                        <p:cTn id="33" dur="800" decel="100000" fill="hold"/>
                                        <p:tgtEl>
                                          <p:spTgt spid="3">
                                            <p:txEl>
                                              <p:pRg st="2" end="2"/>
                                            </p:txEl>
                                          </p:spTgt>
                                        </p:tgtEl>
                                        <p:attrNameLst>
                                          <p:attrName>style.rotation</p:attrName>
                                        </p:attrNameLst>
                                      </p:cBhvr>
                                      <p:tavLst>
                                        <p:tav tm="0">
                                          <p:val>
                                            <p:fltVal val="-90"/>
                                          </p:val>
                                        </p:tav>
                                        <p:tav tm="100000">
                                          <p:val>
                                            <p:fltVal val="0"/>
                                          </p:val>
                                        </p:tav>
                                      </p:tavLst>
                                    </p:anim>
                                    <p:anim calcmode="lin" valueType="num">
                                      <p:cBhvr>
                                        <p:cTn id="34" dur="800" decel="100000" fill="hold"/>
                                        <p:tgtEl>
                                          <p:spTgt spid="3">
                                            <p:txEl>
                                              <p:pRg st="2" end="2"/>
                                            </p:txEl>
                                          </p:spTgt>
                                        </p:tgtEl>
                                        <p:attrNameLst>
                                          <p:attrName>ppt_x</p:attrName>
                                        </p:attrNameLst>
                                      </p:cBhvr>
                                      <p:tavLst>
                                        <p:tav tm="0">
                                          <p:val>
                                            <p:strVal val="#ppt_x+0.4"/>
                                          </p:val>
                                        </p:tav>
                                        <p:tav tm="100000">
                                          <p:val>
                                            <p:strVal val="#ppt_x-0.05"/>
                                          </p:val>
                                        </p:tav>
                                      </p:tavLst>
                                    </p:anim>
                                    <p:anim calcmode="lin" valueType="num">
                                      <p:cBhvr>
                                        <p:cTn id="35" dur="800" decel="100000" fill="hold"/>
                                        <p:tgtEl>
                                          <p:spTgt spid="3">
                                            <p:txEl>
                                              <p:pRg st="2" end="2"/>
                                            </p:txEl>
                                          </p:spTgt>
                                        </p:tgtEl>
                                        <p:attrNameLst>
                                          <p:attrName>ppt_y</p:attrName>
                                        </p:attrNameLst>
                                      </p:cBhvr>
                                      <p:tavLst>
                                        <p:tav tm="0">
                                          <p:val>
                                            <p:strVal val="#ppt_y-0.4"/>
                                          </p:val>
                                        </p:tav>
                                        <p:tav tm="100000">
                                          <p:val>
                                            <p:strVal val="#ppt_y+0.1"/>
                                          </p:val>
                                        </p:tav>
                                      </p:tavLst>
                                    </p:anim>
                                    <p:anim calcmode="lin" valueType="num">
                                      <p:cBhvr>
                                        <p:cTn id="36" dur="200" accel="100000" fill="hold">
                                          <p:stCondLst>
                                            <p:cond delay="800"/>
                                          </p:stCondLst>
                                        </p:cTn>
                                        <p:tgtEl>
                                          <p:spTgt spid="3">
                                            <p:txEl>
                                              <p:pRg st="2" end="2"/>
                                            </p:txEl>
                                          </p:spTgt>
                                        </p:tgtEl>
                                        <p:attrNameLst>
                                          <p:attrName>ppt_x</p:attrName>
                                        </p:attrNameLst>
                                      </p:cBhvr>
                                      <p:tavLst>
                                        <p:tav tm="0">
                                          <p:val>
                                            <p:strVal val="#ppt_x-0.05"/>
                                          </p:val>
                                        </p:tav>
                                        <p:tav tm="100000">
                                          <p:val>
                                            <p:strVal val="#ppt_x"/>
                                          </p:val>
                                        </p:tav>
                                      </p:tavLst>
                                    </p:anim>
                                    <p:anim calcmode="lin" valueType="num">
                                      <p:cBhvr>
                                        <p:cTn id="37" dur="200" accel="100000" fill="hold">
                                          <p:stCondLst>
                                            <p:cond delay="800"/>
                                          </p:stCondLst>
                                        </p:cTn>
                                        <p:tgtEl>
                                          <p:spTgt spid="3">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30" presetClass="entr" presetSubtype="0" fill="hold" grpId="0"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fade">
                                      <p:cBhvr>
                                        <p:cTn id="42" dur="800" decel="100000"/>
                                        <p:tgtEl>
                                          <p:spTgt spid="3">
                                            <p:txEl>
                                              <p:pRg st="3" end="3"/>
                                            </p:txEl>
                                          </p:spTgt>
                                        </p:tgtEl>
                                      </p:cBhvr>
                                    </p:animEffect>
                                    <p:anim calcmode="lin" valueType="num">
                                      <p:cBhvr>
                                        <p:cTn id="43" dur="800" decel="100000" fill="hold"/>
                                        <p:tgtEl>
                                          <p:spTgt spid="3">
                                            <p:txEl>
                                              <p:pRg st="3" end="3"/>
                                            </p:txEl>
                                          </p:spTgt>
                                        </p:tgtEl>
                                        <p:attrNameLst>
                                          <p:attrName>style.rotation</p:attrName>
                                        </p:attrNameLst>
                                      </p:cBhvr>
                                      <p:tavLst>
                                        <p:tav tm="0">
                                          <p:val>
                                            <p:fltVal val="-90"/>
                                          </p:val>
                                        </p:tav>
                                        <p:tav tm="100000">
                                          <p:val>
                                            <p:fltVal val="0"/>
                                          </p:val>
                                        </p:tav>
                                      </p:tavLst>
                                    </p:anim>
                                    <p:anim calcmode="lin" valueType="num">
                                      <p:cBhvr>
                                        <p:cTn id="44" dur="800" decel="100000" fill="hold"/>
                                        <p:tgtEl>
                                          <p:spTgt spid="3">
                                            <p:txEl>
                                              <p:pRg st="3" end="3"/>
                                            </p:txEl>
                                          </p:spTgt>
                                        </p:tgtEl>
                                        <p:attrNameLst>
                                          <p:attrName>ppt_x</p:attrName>
                                        </p:attrNameLst>
                                      </p:cBhvr>
                                      <p:tavLst>
                                        <p:tav tm="0">
                                          <p:val>
                                            <p:strVal val="#ppt_x+0.4"/>
                                          </p:val>
                                        </p:tav>
                                        <p:tav tm="100000">
                                          <p:val>
                                            <p:strVal val="#ppt_x-0.05"/>
                                          </p:val>
                                        </p:tav>
                                      </p:tavLst>
                                    </p:anim>
                                    <p:anim calcmode="lin" valueType="num">
                                      <p:cBhvr>
                                        <p:cTn id="45" dur="800" decel="100000" fill="hold"/>
                                        <p:tgtEl>
                                          <p:spTgt spid="3">
                                            <p:txEl>
                                              <p:pRg st="3" end="3"/>
                                            </p:txEl>
                                          </p:spTgt>
                                        </p:tgtEl>
                                        <p:attrNameLst>
                                          <p:attrName>ppt_y</p:attrName>
                                        </p:attrNameLst>
                                      </p:cBhvr>
                                      <p:tavLst>
                                        <p:tav tm="0">
                                          <p:val>
                                            <p:strVal val="#ppt_y-0.4"/>
                                          </p:val>
                                        </p:tav>
                                        <p:tav tm="100000">
                                          <p:val>
                                            <p:strVal val="#ppt_y+0.1"/>
                                          </p:val>
                                        </p:tav>
                                      </p:tavLst>
                                    </p:anim>
                                    <p:anim calcmode="lin" valueType="num">
                                      <p:cBhvr>
                                        <p:cTn id="46" dur="200" accel="100000" fill="hold">
                                          <p:stCondLst>
                                            <p:cond delay="800"/>
                                          </p:stCondLst>
                                        </p:cTn>
                                        <p:tgtEl>
                                          <p:spTgt spid="3">
                                            <p:txEl>
                                              <p:pRg st="3" end="3"/>
                                            </p:txEl>
                                          </p:spTgt>
                                        </p:tgtEl>
                                        <p:attrNameLst>
                                          <p:attrName>ppt_x</p:attrName>
                                        </p:attrNameLst>
                                      </p:cBhvr>
                                      <p:tavLst>
                                        <p:tav tm="0">
                                          <p:val>
                                            <p:strVal val="#ppt_x-0.05"/>
                                          </p:val>
                                        </p:tav>
                                        <p:tav tm="100000">
                                          <p:val>
                                            <p:strVal val="#ppt_x"/>
                                          </p:val>
                                        </p:tav>
                                      </p:tavLst>
                                    </p:anim>
                                    <p:anim calcmode="lin" valueType="num">
                                      <p:cBhvr>
                                        <p:cTn id="47" dur="200" accel="100000" fill="hold">
                                          <p:stCondLst>
                                            <p:cond delay="800"/>
                                          </p:stCondLst>
                                        </p:cTn>
                                        <p:tgtEl>
                                          <p:spTgt spid="3">
                                            <p:txEl>
                                              <p:pRg st="3" end="3"/>
                                            </p:txEl>
                                          </p:spTgt>
                                        </p:tgtEl>
                                        <p:attrNameLst>
                                          <p:attrName>ppt_y</p:attrName>
                                        </p:attrNameLst>
                                      </p:cBhvr>
                                      <p:tavLst>
                                        <p:tav tm="0">
                                          <p:val>
                                            <p:strVal val="#ppt_y+0.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30" presetClass="entr" presetSubtype="0" fill="hold" grpId="0" nodeType="clickEffect">
                                  <p:stCondLst>
                                    <p:cond delay="0"/>
                                  </p:stCondLst>
                                  <p:childTnLst>
                                    <p:set>
                                      <p:cBhvr>
                                        <p:cTn id="51" dur="1" fill="hold">
                                          <p:stCondLst>
                                            <p:cond delay="0"/>
                                          </p:stCondLst>
                                        </p:cTn>
                                        <p:tgtEl>
                                          <p:spTgt spid="3">
                                            <p:txEl>
                                              <p:pRg st="4" end="4"/>
                                            </p:txEl>
                                          </p:spTgt>
                                        </p:tgtEl>
                                        <p:attrNameLst>
                                          <p:attrName>style.visibility</p:attrName>
                                        </p:attrNameLst>
                                      </p:cBhvr>
                                      <p:to>
                                        <p:strVal val="visible"/>
                                      </p:to>
                                    </p:set>
                                    <p:animEffect transition="in" filter="fade">
                                      <p:cBhvr>
                                        <p:cTn id="52" dur="800" decel="100000"/>
                                        <p:tgtEl>
                                          <p:spTgt spid="3">
                                            <p:txEl>
                                              <p:pRg st="4" end="4"/>
                                            </p:txEl>
                                          </p:spTgt>
                                        </p:tgtEl>
                                      </p:cBhvr>
                                    </p:animEffect>
                                    <p:anim calcmode="lin" valueType="num">
                                      <p:cBhvr>
                                        <p:cTn id="53" dur="800" decel="100000" fill="hold"/>
                                        <p:tgtEl>
                                          <p:spTgt spid="3">
                                            <p:txEl>
                                              <p:pRg st="4" end="4"/>
                                            </p:txEl>
                                          </p:spTgt>
                                        </p:tgtEl>
                                        <p:attrNameLst>
                                          <p:attrName>style.rotation</p:attrName>
                                        </p:attrNameLst>
                                      </p:cBhvr>
                                      <p:tavLst>
                                        <p:tav tm="0">
                                          <p:val>
                                            <p:fltVal val="-90"/>
                                          </p:val>
                                        </p:tav>
                                        <p:tav tm="100000">
                                          <p:val>
                                            <p:fltVal val="0"/>
                                          </p:val>
                                        </p:tav>
                                      </p:tavLst>
                                    </p:anim>
                                    <p:anim calcmode="lin" valueType="num">
                                      <p:cBhvr>
                                        <p:cTn id="54" dur="800" decel="100000" fill="hold"/>
                                        <p:tgtEl>
                                          <p:spTgt spid="3">
                                            <p:txEl>
                                              <p:pRg st="4" end="4"/>
                                            </p:txEl>
                                          </p:spTgt>
                                        </p:tgtEl>
                                        <p:attrNameLst>
                                          <p:attrName>ppt_x</p:attrName>
                                        </p:attrNameLst>
                                      </p:cBhvr>
                                      <p:tavLst>
                                        <p:tav tm="0">
                                          <p:val>
                                            <p:strVal val="#ppt_x+0.4"/>
                                          </p:val>
                                        </p:tav>
                                        <p:tav tm="100000">
                                          <p:val>
                                            <p:strVal val="#ppt_x-0.05"/>
                                          </p:val>
                                        </p:tav>
                                      </p:tavLst>
                                    </p:anim>
                                    <p:anim calcmode="lin" valueType="num">
                                      <p:cBhvr>
                                        <p:cTn id="55" dur="800" decel="100000" fill="hold"/>
                                        <p:tgtEl>
                                          <p:spTgt spid="3">
                                            <p:txEl>
                                              <p:pRg st="4" end="4"/>
                                            </p:txEl>
                                          </p:spTgt>
                                        </p:tgtEl>
                                        <p:attrNameLst>
                                          <p:attrName>ppt_y</p:attrName>
                                        </p:attrNameLst>
                                      </p:cBhvr>
                                      <p:tavLst>
                                        <p:tav tm="0">
                                          <p:val>
                                            <p:strVal val="#ppt_y-0.4"/>
                                          </p:val>
                                        </p:tav>
                                        <p:tav tm="100000">
                                          <p:val>
                                            <p:strVal val="#ppt_y+0.1"/>
                                          </p:val>
                                        </p:tav>
                                      </p:tavLst>
                                    </p:anim>
                                    <p:anim calcmode="lin" valueType="num">
                                      <p:cBhvr>
                                        <p:cTn id="56" dur="200" accel="100000" fill="hold">
                                          <p:stCondLst>
                                            <p:cond delay="800"/>
                                          </p:stCondLst>
                                        </p:cTn>
                                        <p:tgtEl>
                                          <p:spTgt spid="3">
                                            <p:txEl>
                                              <p:pRg st="4" end="4"/>
                                            </p:txEl>
                                          </p:spTgt>
                                        </p:tgtEl>
                                        <p:attrNameLst>
                                          <p:attrName>ppt_x</p:attrName>
                                        </p:attrNameLst>
                                      </p:cBhvr>
                                      <p:tavLst>
                                        <p:tav tm="0">
                                          <p:val>
                                            <p:strVal val="#ppt_x-0.05"/>
                                          </p:val>
                                        </p:tav>
                                        <p:tav tm="100000">
                                          <p:val>
                                            <p:strVal val="#ppt_x"/>
                                          </p:val>
                                        </p:tav>
                                      </p:tavLst>
                                    </p:anim>
                                    <p:anim calcmode="lin" valueType="num">
                                      <p:cBhvr>
                                        <p:cTn id="57" dur="200" accel="100000" fill="hold">
                                          <p:stCondLst>
                                            <p:cond delay="800"/>
                                          </p:stCondLst>
                                        </p:cTn>
                                        <p:tgtEl>
                                          <p:spTgt spid="3">
                                            <p:txEl>
                                              <p:pRg st="4" end="4"/>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4346" y="228600"/>
            <a:ext cx="8980394" cy="990600"/>
          </a:xfrm>
        </p:spPr>
        <p:txBody>
          <a:bodyPr>
            <a:normAutofit fontScale="90000"/>
          </a:bodyPr>
          <a:lstStyle/>
          <a:p>
            <a:pPr algn="r"/>
            <a:r>
              <a:rPr lang="ar-EG" b="1" dirty="0" smtClean="0">
                <a:solidFill>
                  <a:srgbClr val="FF0000"/>
                </a:solidFill>
              </a:rPr>
              <a:t/>
            </a:r>
            <a:br>
              <a:rPr lang="ar-EG" b="1" dirty="0" smtClean="0">
                <a:solidFill>
                  <a:srgbClr val="FF0000"/>
                </a:solidFill>
              </a:rPr>
            </a:br>
            <a:r>
              <a:rPr lang="ar-SA" b="1" dirty="0" smtClean="0">
                <a:solidFill>
                  <a:srgbClr val="FF0000"/>
                </a:solidFill>
              </a:rPr>
              <a:t>الشكل التنظيمي للجيل القادم لمعايير العلوم </a:t>
            </a:r>
            <a:r>
              <a:rPr lang="en-US" b="1" dirty="0" smtClean="0">
                <a:solidFill>
                  <a:srgbClr val="FF0000"/>
                </a:solidFill>
              </a:rPr>
              <a:t>NGSS</a:t>
            </a:r>
            <a:r>
              <a:rPr lang="ar-SA" b="1" dirty="0" smtClean="0">
                <a:solidFill>
                  <a:srgbClr val="FF0000"/>
                </a:solidFill>
              </a:rPr>
              <a:t>: </a:t>
            </a:r>
            <a:r>
              <a:rPr lang="en-US" dirty="0" smtClean="0">
                <a:solidFill>
                  <a:srgbClr val="FF0000"/>
                </a:solidFill>
              </a:rPr>
              <a:t/>
            </a:r>
            <a:br>
              <a:rPr lang="en-US" dirty="0" smtClean="0">
                <a:solidFill>
                  <a:srgbClr val="FF0000"/>
                </a:solidFill>
              </a:rPr>
            </a:br>
            <a:endParaRPr lang="ar-EG" dirty="0">
              <a:solidFill>
                <a:srgbClr val="FF0000"/>
              </a:solidFill>
            </a:endParaRPr>
          </a:p>
        </p:txBody>
      </p:sp>
      <p:pic>
        <p:nvPicPr>
          <p:cNvPr id="4" name="عنصر نائب للمحتوى 3" descr="1190.bmp"/>
          <p:cNvPicPr>
            <a:picLocks noGrp="1" noChangeAspect="1"/>
          </p:cNvPicPr>
          <p:nvPr>
            <p:ph sz="quarter" idx="1"/>
          </p:nvPr>
        </p:nvPicPr>
        <p:blipFill>
          <a:blip r:embed="rId2"/>
          <a:stretch>
            <a:fillRect/>
          </a:stretch>
        </p:blipFill>
        <p:spPr>
          <a:xfrm>
            <a:off x="358792" y="1616503"/>
            <a:ext cx="8213736" cy="467001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مستطيل 4"/>
          <p:cNvSpPr/>
          <p:nvPr/>
        </p:nvSpPr>
        <p:spPr>
          <a:xfrm>
            <a:off x="357158" y="1643050"/>
            <a:ext cx="1214446" cy="2143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8" presetClass="entr" presetSubtype="0" accel="5000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1000" fill="hold"/>
                                        <p:tgtEl>
                                          <p:spTgt spid="4"/>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5" dur="1000" fill="hold"/>
                                        <p:tgtEl>
                                          <p:spTgt spid="4"/>
                                        </p:tgtEl>
                                        <p:attrNameLst>
                                          <p:attrName>ppt_x</p:attrName>
                                        </p:attrNameLst>
                                      </p:cBhvr>
                                      <p:tavLst>
                                        <p:tav tm="0">
                                          <p:val>
                                            <p:fltVal val="-1"/>
                                          </p:val>
                                        </p:tav>
                                        <p:tav tm="50000">
                                          <p:val>
                                            <p:fltVal val="0.95"/>
                                          </p:val>
                                        </p:tav>
                                        <p:tav tm="100000">
                                          <p:val>
                                            <p:strVal val="#ppt_x"/>
                                          </p:val>
                                        </p:tav>
                                      </p:tavLst>
                                    </p:anim>
                                    <p:anim calcmode="lin" valueType="num">
                                      <p:cBhvr>
                                        <p:cTn id="16" dur="1000" fill="hold"/>
                                        <p:tgtEl>
                                          <p:spTgt spid="4"/>
                                        </p:tgtEl>
                                        <p:attrNameLst>
                                          <p:attrName>ppt_y</p:attrName>
                                        </p:attrNameLst>
                                      </p:cBhvr>
                                      <p:tavLst>
                                        <p:tav tm="0">
                                          <p:val>
                                            <p:strVal val="#ppt_y"/>
                                          </p:val>
                                        </p:tav>
                                        <p:tav tm="100000">
                                          <p:val>
                                            <p:strVal val="#ppt_y"/>
                                          </p:val>
                                        </p:tav>
                                      </p:tavLst>
                                    </p:anim>
                                    <p:animEffect transition="in" filter="fade">
                                      <p:cBhvr>
                                        <p:cTn id="1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r"/>
            <a:r>
              <a:rPr lang="ar-EG" sz="5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الفلسفة التي تقوم عليها معايير </a:t>
            </a:r>
            <a:r>
              <a:rPr lang="en-US" sz="5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NGSS</a:t>
            </a:r>
            <a:endParaRPr lang="ar-EG" sz="5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عنصر نائب للمحتوى 2"/>
          <p:cNvSpPr>
            <a:spLocks noGrp="1"/>
          </p:cNvSpPr>
          <p:nvPr>
            <p:ph sz="quarter" idx="1"/>
          </p:nvPr>
        </p:nvSpPr>
        <p:spPr>
          <a:xfrm>
            <a:off x="285720" y="1600200"/>
            <a:ext cx="8572560" cy="5043510"/>
          </a:xfrm>
        </p:spPr>
        <p:txBody>
          <a:bodyPr>
            <a:noAutofit/>
          </a:bodyPr>
          <a:lstStyle/>
          <a:p>
            <a:pPr lvl="0" algn="justLow"/>
            <a:r>
              <a:rPr lang="ar-SA" sz="3600" b="1" u="sng" dirty="0" smtClean="0"/>
              <a:t>التأكيد على الأداء:</a:t>
            </a:r>
            <a:r>
              <a:rPr lang="ar-SA" sz="3600" b="1" dirty="0" smtClean="0"/>
              <a:t> وثيقة المعايير تحدد توقعات للأداء </a:t>
            </a:r>
            <a:r>
              <a:rPr lang="ar-SA" sz="3600" b="1" dirty="0" err="1" smtClean="0"/>
              <a:t>والتى</a:t>
            </a:r>
            <a:r>
              <a:rPr lang="ar-SA" sz="3600" b="1" dirty="0" smtClean="0"/>
              <a:t> يجب أن يكون الطلاب قادرين على تحقيقها بالفعل وبشكل محدد وواضح</a:t>
            </a:r>
            <a:r>
              <a:rPr lang="ar-EG" sz="3600" b="1" dirty="0" smtClean="0"/>
              <a:t> في نهاية كل مرحلة تعليمية </a:t>
            </a:r>
            <a:r>
              <a:rPr lang="en-US" sz="3600" b="1" dirty="0" smtClean="0"/>
              <a:t>.</a:t>
            </a:r>
          </a:p>
          <a:p>
            <a:pPr lvl="0" algn="justLow"/>
            <a:r>
              <a:rPr lang="en-US" sz="3600" b="1" dirty="0" smtClean="0"/>
              <a:t> </a:t>
            </a:r>
            <a:r>
              <a:rPr lang="ar-SA" sz="3600" b="1" u="sng" dirty="0" smtClean="0"/>
              <a:t>الدمج</a:t>
            </a:r>
            <a:r>
              <a:rPr lang="en-US" sz="3600" b="1" dirty="0" smtClean="0"/>
              <a:t>: </a:t>
            </a:r>
            <a:r>
              <a:rPr lang="ar-SA" sz="3600" b="1" dirty="0" smtClean="0"/>
              <a:t> لتحقيق توقعات الأداء تدمج</a:t>
            </a:r>
            <a:r>
              <a:rPr lang="ar-EG" sz="3600" b="1" dirty="0" smtClean="0"/>
              <a:t> المعايير </a:t>
            </a:r>
            <a:r>
              <a:rPr lang="ar-SA" sz="3600" b="1" dirty="0" smtClean="0"/>
              <a:t>بين المرتكزات الثلاثة لتعلم العلوم</a:t>
            </a:r>
            <a:r>
              <a:rPr lang="ar-EG" sz="3600" b="1" dirty="0" smtClean="0"/>
              <a:t> في </a:t>
            </a:r>
            <a:r>
              <a:rPr lang="ar-EG" sz="3600" b="1" dirty="0" err="1" smtClean="0"/>
              <a:t>اطار</a:t>
            </a:r>
            <a:r>
              <a:rPr lang="ar-EG" sz="3600" b="1" dirty="0" smtClean="0"/>
              <a:t> واحد (الممارسات العلمية والهندسية ، والأفكار المحورية،والمفاهيم الشاملة</a:t>
            </a:r>
            <a:r>
              <a:rPr lang="en-US" sz="3600" b="1" dirty="0" smtClean="0"/>
              <a:t>(</a:t>
            </a:r>
            <a:r>
              <a:rPr lang="ar-SA" sz="3600" b="1" dirty="0" smtClean="0"/>
              <a:t>.</a:t>
            </a:r>
            <a:endParaRPr lang="en-US" sz="3600" b="1" dirty="0" smtClean="0"/>
          </a:p>
          <a:p>
            <a:pPr algn="justLow"/>
            <a:endParaRPr lang="ar-EG" sz="3600" b="1" dirty="0"/>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EG"/>
          </a:p>
        </p:txBody>
      </p:sp>
      <p:sp>
        <p:nvSpPr>
          <p:cNvPr id="3" name="عنصر نائب للمحتوى 2"/>
          <p:cNvSpPr>
            <a:spLocks noGrp="1"/>
          </p:cNvSpPr>
          <p:nvPr>
            <p:ph sz="quarter" idx="1"/>
          </p:nvPr>
        </p:nvSpPr>
        <p:spPr/>
        <p:txBody>
          <a:bodyPr/>
          <a:lstStyle/>
          <a:p>
            <a:pPr lvl="0" algn="justLow"/>
            <a:r>
              <a:rPr lang="ar-SA" sz="3200" b="1" u="sng" dirty="0" smtClean="0"/>
              <a:t>الارتباط والتماسك</a:t>
            </a:r>
            <a:r>
              <a:rPr lang="en-US" sz="3200" b="1" dirty="0" smtClean="0"/>
              <a:t> : </a:t>
            </a:r>
            <a:r>
              <a:rPr lang="ar-SA" sz="3200" b="1" dirty="0" smtClean="0"/>
              <a:t>كل مجموعة من </a:t>
            </a:r>
            <a:r>
              <a:rPr lang="ar-SA" sz="3200" b="1" dirty="0" err="1" smtClean="0"/>
              <a:t>الأداءات</a:t>
            </a:r>
            <a:r>
              <a:rPr lang="ar-SA" sz="3200" b="1" dirty="0" smtClean="0"/>
              <a:t> المتوقعة </a:t>
            </a:r>
            <a:r>
              <a:rPr lang="ar-SA" sz="3200" b="1" dirty="0" err="1" smtClean="0"/>
              <a:t>فى</a:t>
            </a:r>
            <a:r>
              <a:rPr lang="ar-SA" sz="3200" b="1" dirty="0" smtClean="0"/>
              <a:t> محتوى العلوم والهندسة تكون </a:t>
            </a:r>
            <a:r>
              <a:rPr lang="ar-SA" sz="3200" b="1" dirty="0" err="1" smtClean="0"/>
              <a:t>ترابطات</a:t>
            </a:r>
            <a:r>
              <a:rPr lang="ar-SA" sz="3200" b="1" dirty="0" smtClean="0"/>
              <a:t> واتصالات مع الأفكار الأخرى </a:t>
            </a:r>
            <a:r>
              <a:rPr lang="ar-EG" sz="3200" b="1" dirty="0" smtClean="0"/>
              <a:t> في فروع التخصص </a:t>
            </a:r>
            <a:r>
              <a:rPr lang="ar-SA" sz="3200" b="1" dirty="0" smtClean="0"/>
              <a:t>وكذلك مع  معايير العلوم السابقة ومعايير الثقافة العلمية والمعايير العامة للدولة أي المعايير المشتركة الأساسية في مجال التخصصات الأخرى .</a:t>
            </a:r>
            <a:endParaRPr lang="en-US" sz="3200" b="1" dirty="0" smtClean="0"/>
          </a:p>
          <a:p>
            <a:endParaRPr lang="ar-EG" dirty="0"/>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4282" y="0"/>
            <a:ext cx="8551766" cy="1219200"/>
          </a:xfrm>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pPr algn="justLow"/>
            <a:r>
              <a:rPr lang="ar-EG"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الخصائص </a:t>
            </a:r>
            <a:r>
              <a:rPr lang="ar-EG"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والمباديء</a:t>
            </a:r>
            <a:r>
              <a:rPr lang="ar-EG"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الأساسية التي تقوم عليها معايير </a:t>
            </a:r>
            <a: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NGSS</a:t>
            </a:r>
            <a:endParaRPr lang="ar-EG"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عنصر نائب للمحتوى 2"/>
          <p:cNvSpPr>
            <a:spLocks noGrp="1"/>
          </p:cNvSpPr>
          <p:nvPr>
            <p:ph sz="quarter" idx="1"/>
          </p:nvPr>
        </p:nvSpPr>
        <p:spPr>
          <a:xfrm>
            <a:off x="214282" y="1600200"/>
            <a:ext cx="8551766" cy="4972072"/>
          </a:xfrm>
        </p:spPr>
        <p:txBody>
          <a:bodyPr>
            <a:noAutofit/>
          </a:bodyPr>
          <a:lstStyle/>
          <a:p>
            <a:r>
              <a:rPr lang="en-US" sz="3200" b="1" dirty="0" smtClean="0"/>
              <a:t> </a:t>
            </a:r>
            <a:r>
              <a:rPr lang="ar-EG" sz="3200" b="1" dirty="0" smtClean="0"/>
              <a:t>الطبيعة المترابطة للعلوم </a:t>
            </a:r>
            <a:r>
              <a:rPr lang="ar-SA" sz="3200" b="1" dirty="0" smtClean="0"/>
              <a:t>كممارسة واكتشاف للعالم الخارجي</a:t>
            </a:r>
            <a:r>
              <a:rPr lang="en-US" sz="3200" b="1" dirty="0" smtClean="0"/>
              <a:t>.</a:t>
            </a:r>
            <a:endParaRPr lang="en-US" sz="3200" dirty="0" smtClean="0"/>
          </a:p>
          <a:p>
            <a:r>
              <a:rPr lang="ar-SA" sz="3200" b="1" dirty="0" err="1" smtClean="0"/>
              <a:t>أداءات</a:t>
            </a:r>
            <a:r>
              <a:rPr lang="ar-SA" sz="3200" b="1" dirty="0" smtClean="0"/>
              <a:t> متوقعة</a:t>
            </a:r>
            <a:r>
              <a:rPr lang="ar-EG" sz="3200" b="1" dirty="0" smtClean="0"/>
              <a:t> من قبل </a:t>
            </a:r>
            <a:r>
              <a:rPr lang="ar-EG" sz="3200" b="1" dirty="0" err="1" smtClean="0"/>
              <a:t>ا</a:t>
            </a:r>
            <a:r>
              <a:rPr lang="ar-SA" sz="3200" b="1" dirty="0" smtClean="0"/>
              <a:t>لمتعلم</a:t>
            </a:r>
            <a:r>
              <a:rPr lang="en-US" sz="3200" b="1" dirty="0" smtClean="0"/>
              <a:t>.</a:t>
            </a:r>
            <a:endParaRPr lang="en-US" sz="3200" dirty="0" smtClean="0"/>
          </a:p>
          <a:p>
            <a:r>
              <a:rPr lang="ar-SA" sz="3200" b="1" dirty="0" smtClean="0"/>
              <a:t>المفاهيم والأفكار العلمية </a:t>
            </a:r>
            <a:r>
              <a:rPr lang="ar-EG" sz="3200" b="1" dirty="0" smtClean="0"/>
              <a:t>.</a:t>
            </a:r>
          </a:p>
          <a:p>
            <a:r>
              <a:rPr lang="en-US" sz="3200" b="1" dirty="0" smtClean="0"/>
              <a:t> </a:t>
            </a:r>
            <a:r>
              <a:rPr lang="ar-SA" sz="3200" b="1" dirty="0" smtClean="0"/>
              <a:t>الفهم العميق للمحتوى العلمي </a:t>
            </a:r>
            <a:r>
              <a:rPr lang="ar-EG" sz="3200" b="1" dirty="0" smtClean="0"/>
              <a:t>و</a:t>
            </a:r>
            <a:r>
              <a:rPr lang="ar-SA" sz="3200" b="1" dirty="0" smtClean="0"/>
              <a:t>تطبيقه </a:t>
            </a:r>
            <a:r>
              <a:rPr lang="en-US" sz="3200" b="1" dirty="0" smtClean="0"/>
              <a:t>.</a:t>
            </a:r>
            <a:endParaRPr lang="en-US" sz="3200" dirty="0" smtClean="0"/>
          </a:p>
          <a:p>
            <a:r>
              <a:rPr lang="ar-SA" sz="3200" b="1" dirty="0" smtClean="0"/>
              <a:t>إعداد المتعلمين للجامعات والمواطنة والحياة المهنية</a:t>
            </a:r>
            <a:r>
              <a:rPr lang="en-US" sz="3200" b="1" dirty="0" smtClean="0"/>
              <a:t>.</a:t>
            </a:r>
            <a:endParaRPr lang="en-US" sz="3200" dirty="0" smtClean="0"/>
          </a:p>
          <a:p>
            <a:r>
              <a:rPr lang="ar-SA" sz="3200" b="1" dirty="0" smtClean="0"/>
              <a:t>ارتباط معايير</a:t>
            </a:r>
            <a:r>
              <a:rPr lang="en-US" sz="3200" b="1" dirty="0" smtClean="0"/>
              <a:t> (NGSS) </a:t>
            </a:r>
            <a:r>
              <a:rPr lang="ar-SA" sz="3200" b="1" dirty="0" smtClean="0"/>
              <a:t>بمعايير تعليم الرياضيات واللغة</a:t>
            </a:r>
            <a:r>
              <a:rPr lang="en-US" sz="3200" b="1" dirty="0" smtClean="0"/>
              <a:t>.</a:t>
            </a:r>
            <a:endParaRPr lang="en-US" sz="3200" dirty="0" smtClean="0"/>
          </a:p>
          <a:p>
            <a:r>
              <a:rPr lang="ar-SA" sz="3200" b="1" dirty="0" smtClean="0"/>
              <a:t>تقييم فهم الطلاب للأفكار الأساسية لا يتم بشكل منفصل عن الممارسات العلمية والهندسية ولكن يسير تقيمهم معا جنبا إلى جنب </a:t>
            </a:r>
            <a:r>
              <a:rPr lang="en-US" sz="3200" b="1" dirty="0" smtClean="0"/>
              <a:t>.</a:t>
            </a:r>
            <a:endParaRPr lang="en-US" sz="3200" dirty="0" smtClean="0"/>
          </a:p>
          <a:p>
            <a:endParaRPr lang="ar-EG" sz="3200" dirty="0"/>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8" presetClass="entr" presetSubtype="0" accel="5000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3"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5" dur="1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8" presetClass="entr" presetSubtype="0" accel="5000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1" dur="1000" fill="hold"/>
                                        <p:tgtEl>
                                          <p:spTgt spid="3">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3" dur="1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8" presetClass="entr" presetSubtype="0" accel="5000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1000" fill="hold"/>
                                        <p:tgtEl>
                                          <p:spTgt spid="3">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9" dur="1000" fill="hold"/>
                                        <p:tgtEl>
                                          <p:spTgt spid="3">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31" dur="1000"/>
                                        <p:tgtEl>
                                          <p:spTgt spid="3">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48" presetClass="entr" presetSubtype="0" accel="50000" fill="hold" grpId="0"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 calcmode="lin" valueType="num">
                                      <p:cBhvr>
                                        <p:cTn id="36" dur="1000" fill="hold"/>
                                        <p:tgtEl>
                                          <p:spTgt spid="3">
                                            <p:txEl>
                                              <p:pRg st="3" end="3"/>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7" dur="1000" fill="hold"/>
                                        <p:tgtEl>
                                          <p:spTgt spid="3">
                                            <p:txEl>
                                              <p:pRg st="3" end="3"/>
                                            </p:txEl>
                                          </p:spTgt>
                                        </p:tgtEl>
                                        <p:attrNameLst>
                                          <p:attrName>ppt_x</p:attrName>
                                        </p:attrNameLst>
                                      </p:cBhvr>
                                      <p:tavLst>
                                        <p:tav tm="0">
                                          <p:val>
                                            <p:fltVal val="-1"/>
                                          </p:val>
                                        </p:tav>
                                        <p:tav tm="50000">
                                          <p:val>
                                            <p:fltVal val="0.95"/>
                                          </p:val>
                                        </p:tav>
                                        <p:tav tm="100000">
                                          <p:val>
                                            <p:strVal val="#ppt_x"/>
                                          </p:val>
                                        </p:tav>
                                      </p:tavLst>
                                    </p:anim>
                                    <p:anim calcmode="lin" valueType="num">
                                      <p:cBhvr>
                                        <p:cTn id="38" dur="10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39" dur="1000"/>
                                        <p:tgtEl>
                                          <p:spTgt spid="3">
                                            <p:txEl>
                                              <p:pRg st="3" end="3"/>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48" presetClass="entr" presetSubtype="0" accel="50000" fill="hold" grpId="0" nodeType="click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anim calcmode="lin" valueType="num">
                                      <p:cBhvr>
                                        <p:cTn id="44" dur="1000" fill="hold"/>
                                        <p:tgtEl>
                                          <p:spTgt spid="3">
                                            <p:txEl>
                                              <p:pRg st="4" end="4"/>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5" dur="1000" fill="hold"/>
                                        <p:tgtEl>
                                          <p:spTgt spid="3">
                                            <p:txEl>
                                              <p:pRg st="4" end="4"/>
                                            </p:txEl>
                                          </p:spTgt>
                                        </p:tgtEl>
                                        <p:attrNameLst>
                                          <p:attrName>ppt_x</p:attrName>
                                        </p:attrNameLst>
                                      </p:cBhvr>
                                      <p:tavLst>
                                        <p:tav tm="0">
                                          <p:val>
                                            <p:fltVal val="-1"/>
                                          </p:val>
                                        </p:tav>
                                        <p:tav tm="50000">
                                          <p:val>
                                            <p:fltVal val="0.95"/>
                                          </p:val>
                                        </p:tav>
                                        <p:tav tm="100000">
                                          <p:val>
                                            <p:strVal val="#ppt_x"/>
                                          </p:val>
                                        </p:tav>
                                      </p:tavLst>
                                    </p:anim>
                                    <p:anim calcmode="lin" valueType="num">
                                      <p:cBhvr>
                                        <p:cTn id="46" dur="1000" fill="hold"/>
                                        <p:tgtEl>
                                          <p:spTgt spid="3">
                                            <p:txEl>
                                              <p:pRg st="4" end="4"/>
                                            </p:txEl>
                                          </p:spTgt>
                                        </p:tgtEl>
                                        <p:attrNameLst>
                                          <p:attrName>ppt_y</p:attrName>
                                        </p:attrNameLst>
                                      </p:cBhvr>
                                      <p:tavLst>
                                        <p:tav tm="0">
                                          <p:val>
                                            <p:strVal val="#ppt_y"/>
                                          </p:val>
                                        </p:tav>
                                        <p:tav tm="100000">
                                          <p:val>
                                            <p:strVal val="#ppt_y"/>
                                          </p:val>
                                        </p:tav>
                                      </p:tavLst>
                                    </p:anim>
                                    <p:animEffect transition="in" filter="fade">
                                      <p:cBhvr>
                                        <p:cTn id="47" dur="1000"/>
                                        <p:tgtEl>
                                          <p:spTgt spid="3">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8" presetClass="entr" presetSubtype="0" accel="50000" fill="hold" grpId="0" nodeType="clickEffect">
                                  <p:stCondLst>
                                    <p:cond delay="0"/>
                                  </p:stCondLst>
                                  <p:childTnLst>
                                    <p:set>
                                      <p:cBhvr>
                                        <p:cTn id="51" dur="1" fill="hold">
                                          <p:stCondLst>
                                            <p:cond delay="0"/>
                                          </p:stCondLst>
                                        </p:cTn>
                                        <p:tgtEl>
                                          <p:spTgt spid="3">
                                            <p:txEl>
                                              <p:pRg st="5" end="5"/>
                                            </p:txEl>
                                          </p:spTgt>
                                        </p:tgtEl>
                                        <p:attrNameLst>
                                          <p:attrName>style.visibility</p:attrName>
                                        </p:attrNameLst>
                                      </p:cBhvr>
                                      <p:to>
                                        <p:strVal val="visible"/>
                                      </p:to>
                                    </p:set>
                                    <p:anim calcmode="lin" valueType="num">
                                      <p:cBhvr>
                                        <p:cTn id="52" dur="1000" fill="hold"/>
                                        <p:tgtEl>
                                          <p:spTgt spid="3">
                                            <p:txEl>
                                              <p:pRg st="5" end="5"/>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53" dur="1000" fill="hold"/>
                                        <p:tgtEl>
                                          <p:spTgt spid="3">
                                            <p:txEl>
                                              <p:pRg st="5" end="5"/>
                                            </p:txEl>
                                          </p:spTgt>
                                        </p:tgtEl>
                                        <p:attrNameLst>
                                          <p:attrName>ppt_x</p:attrName>
                                        </p:attrNameLst>
                                      </p:cBhvr>
                                      <p:tavLst>
                                        <p:tav tm="0">
                                          <p:val>
                                            <p:fltVal val="-1"/>
                                          </p:val>
                                        </p:tav>
                                        <p:tav tm="50000">
                                          <p:val>
                                            <p:fltVal val="0.95"/>
                                          </p:val>
                                        </p:tav>
                                        <p:tav tm="100000">
                                          <p:val>
                                            <p:strVal val="#ppt_x"/>
                                          </p:val>
                                        </p:tav>
                                      </p:tavLst>
                                    </p:anim>
                                    <p:anim calcmode="lin" valueType="num">
                                      <p:cBhvr>
                                        <p:cTn id="54" dur="1000" fill="hold"/>
                                        <p:tgtEl>
                                          <p:spTgt spid="3">
                                            <p:txEl>
                                              <p:pRg st="5" end="5"/>
                                            </p:txEl>
                                          </p:spTgt>
                                        </p:tgtEl>
                                        <p:attrNameLst>
                                          <p:attrName>ppt_y</p:attrName>
                                        </p:attrNameLst>
                                      </p:cBhvr>
                                      <p:tavLst>
                                        <p:tav tm="0">
                                          <p:val>
                                            <p:strVal val="#ppt_y"/>
                                          </p:val>
                                        </p:tav>
                                        <p:tav tm="100000">
                                          <p:val>
                                            <p:strVal val="#ppt_y"/>
                                          </p:val>
                                        </p:tav>
                                      </p:tavLst>
                                    </p:anim>
                                    <p:animEffect transition="in" filter="fade">
                                      <p:cBhvr>
                                        <p:cTn id="55" dur="1000"/>
                                        <p:tgtEl>
                                          <p:spTgt spid="3">
                                            <p:txEl>
                                              <p:pRg st="5" end="5"/>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48" presetClass="entr" presetSubtype="0" accel="50000" fill="hold" grpId="0" nodeType="clickEffect">
                                  <p:stCondLst>
                                    <p:cond delay="0"/>
                                  </p:stCondLst>
                                  <p:childTnLst>
                                    <p:set>
                                      <p:cBhvr>
                                        <p:cTn id="59" dur="1" fill="hold">
                                          <p:stCondLst>
                                            <p:cond delay="0"/>
                                          </p:stCondLst>
                                        </p:cTn>
                                        <p:tgtEl>
                                          <p:spTgt spid="3">
                                            <p:txEl>
                                              <p:pRg st="6" end="6"/>
                                            </p:txEl>
                                          </p:spTgt>
                                        </p:tgtEl>
                                        <p:attrNameLst>
                                          <p:attrName>style.visibility</p:attrName>
                                        </p:attrNameLst>
                                      </p:cBhvr>
                                      <p:to>
                                        <p:strVal val="visible"/>
                                      </p:to>
                                    </p:set>
                                    <p:anim calcmode="lin" valueType="num">
                                      <p:cBhvr>
                                        <p:cTn id="60" dur="1000" fill="hold"/>
                                        <p:tgtEl>
                                          <p:spTgt spid="3">
                                            <p:txEl>
                                              <p:pRg st="6" end="6"/>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61" dur="1000" fill="hold"/>
                                        <p:tgtEl>
                                          <p:spTgt spid="3">
                                            <p:txEl>
                                              <p:pRg st="6" end="6"/>
                                            </p:txEl>
                                          </p:spTgt>
                                        </p:tgtEl>
                                        <p:attrNameLst>
                                          <p:attrName>ppt_x</p:attrName>
                                        </p:attrNameLst>
                                      </p:cBhvr>
                                      <p:tavLst>
                                        <p:tav tm="0">
                                          <p:val>
                                            <p:fltVal val="-1"/>
                                          </p:val>
                                        </p:tav>
                                        <p:tav tm="50000">
                                          <p:val>
                                            <p:fltVal val="0.95"/>
                                          </p:val>
                                        </p:tav>
                                        <p:tav tm="100000">
                                          <p:val>
                                            <p:strVal val="#ppt_x"/>
                                          </p:val>
                                        </p:tav>
                                      </p:tavLst>
                                    </p:anim>
                                    <p:anim calcmode="lin" valueType="num">
                                      <p:cBhvr>
                                        <p:cTn id="62" dur="1000" fill="hold"/>
                                        <p:tgtEl>
                                          <p:spTgt spid="3">
                                            <p:txEl>
                                              <p:pRg st="6" end="6"/>
                                            </p:txEl>
                                          </p:spTgt>
                                        </p:tgtEl>
                                        <p:attrNameLst>
                                          <p:attrName>ppt_y</p:attrName>
                                        </p:attrNameLst>
                                      </p:cBhvr>
                                      <p:tavLst>
                                        <p:tav tm="0">
                                          <p:val>
                                            <p:strVal val="#ppt_y"/>
                                          </p:val>
                                        </p:tav>
                                        <p:tav tm="100000">
                                          <p:val>
                                            <p:strVal val="#ppt_y"/>
                                          </p:val>
                                        </p:tav>
                                      </p:tavLst>
                                    </p:anim>
                                    <p:animEffect transition="in" filter="fade">
                                      <p:cBhvr>
                                        <p:cTn id="63"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2648" y="142852"/>
            <a:ext cx="8153400" cy="990600"/>
          </a:xfrm>
        </p:spPr>
        <p:txBody>
          <a:bodyPr>
            <a:noAutofit/>
          </a:bodyPr>
          <a:lstStyle/>
          <a:p>
            <a:pPr algn="ctr"/>
            <a:r>
              <a:rPr lang="ar-EG" sz="6600" b="1" dirty="0" smtClean="0">
                <a:ln w="10541" cmpd="sng">
                  <a:solidFill>
                    <a:schemeClr val="accent1">
                      <a:shade val="88000"/>
                      <a:satMod val="110000"/>
                    </a:schemeClr>
                  </a:solidFill>
                  <a:prstDash val="solid"/>
                </a:ln>
                <a:solidFill>
                  <a:srgbClr val="FF0000"/>
                </a:solidFill>
              </a:rPr>
              <a:t>مصادر تعلم </a:t>
            </a:r>
            <a:endParaRPr lang="ar-EG" sz="6600" b="1" dirty="0">
              <a:ln w="10541" cmpd="sng">
                <a:solidFill>
                  <a:schemeClr val="accent1">
                    <a:shade val="88000"/>
                    <a:satMod val="110000"/>
                  </a:schemeClr>
                </a:solidFill>
                <a:prstDash val="solid"/>
              </a:ln>
              <a:solidFill>
                <a:srgbClr val="FF0000"/>
              </a:solidFill>
            </a:endParaRPr>
          </a:p>
        </p:txBody>
      </p:sp>
      <p:sp>
        <p:nvSpPr>
          <p:cNvPr id="3" name="عنصر نائب للمحتوى 2"/>
          <p:cNvSpPr>
            <a:spLocks noGrp="1"/>
          </p:cNvSpPr>
          <p:nvPr>
            <p:ph sz="quarter" idx="1"/>
          </p:nvPr>
        </p:nvSpPr>
        <p:spPr>
          <a:xfrm>
            <a:off x="428596" y="1600200"/>
            <a:ext cx="8337452" cy="4972072"/>
          </a:xfrm>
        </p:spPr>
        <p:txBody>
          <a:bodyPr>
            <a:normAutofit fontScale="92500" lnSpcReduction="20000"/>
          </a:bodyPr>
          <a:lstStyle/>
          <a:p>
            <a:pPr algn="l" rtl="0"/>
            <a:r>
              <a:rPr lang="en-US" b="1" i="1" dirty="0" smtClean="0">
                <a:ln w="1905"/>
                <a:solidFill>
                  <a:schemeClr val="tx1">
                    <a:lumMod val="95000"/>
                    <a:lumOff val="5000"/>
                  </a:schemeClr>
                </a:solidFill>
                <a:effectLst>
                  <a:innerShdw blurRad="69850" dist="43180" dir="5400000">
                    <a:srgbClr val="000000">
                      <a:alpha val="65000"/>
                    </a:srgbClr>
                  </a:innerShdw>
                </a:effectLst>
                <a:latin typeface="Times New Roman" pitchFamily="18" charset="0"/>
                <a:cs typeface="Times New Roman" pitchFamily="18" charset="0"/>
                <a:hlinkClick r:id="rId2"/>
              </a:rPr>
              <a:t>https://ecsme.ksu.edu.sa/sites/ecsme.ksu.edu.sa/files/attach/103.pdf</a:t>
            </a:r>
            <a:endParaRPr lang="ar-EG" b="1" i="1" dirty="0" smtClean="0">
              <a:ln w="1905"/>
              <a:solidFill>
                <a:schemeClr val="tx1">
                  <a:lumMod val="95000"/>
                  <a:lumOff val="5000"/>
                </a:schemeClr>
              </a:solidFill>
              <a:effectLst>
                <a:innerShdw blurRad="69850" dist="43180" dir="5400000">
                  <a:srgbClr val="000000">
                    <a:alpha val="65000"/>
                  </a:srgbClr>
                </a:innerShdw>
              </a:effectLst>
              <a:latin typeface="Times New Roman" pitchFamily="18" charset="0"/>
              <a:cs typeface="Times New Roman" pitchFamily="18" charset="0"/>
            </a:endParaRPr>
          </a:p>
          <a:p>
            <a:pPr algn="l" rtl="0"/>
            <a:r>
              <a:rPr lang="en-US" b="1" i="1" dirty="0" smtClean="0">
                <a:ln w="1905"/>
                <a:solidFill>
                  <a:schemeClr val="tx1">
                    <a:lumMod val="95000"/>
                    <a:lumOff val="5000"/>
                  </a:schemeClr>
                </a:solidFill>
                <a:effectLst>
                  <a:innerShdw blurRad="69850" dist="43180" dir="5400000">
                    <a:srgbClr val="000000">
                      <a:alpha val="65000"/>
                    </a:srgbClr>
                  </a:innerShdw>
                </a:effectLst>
                <a:latin typeface="Times New Roman" pitchFamily="18" charset="0"/>
                <a:cs typeface="Times New Roman" pitchFamily="18" charset="0"/>
                <a:hlinkClick r:id="rId3"/>
              </a:rPr>
              <a:t>http://education.iugaza.edu.ps/Portals/18/%D8%AF%D9%83%D8%AA%D9%88%D8%B1%D8%A7%D9%87/Next-Generation-Science-Standards.pdf</a:t>
            </a:r>
            <a:endParaRPr lang="en-US" b="1" i="1" dirty="0" smtClean="0">
              <a:ln w="1905"/>
              <a:solidFill>
                <a:schemeClr val="tx1">
                  <a:lumMod val="95000"/>
                  <a:lumOff val="5000"/>
                </a:schemeClr>
              </a:solidFill>
              <a:effectLst>
                <a:innerShdw blurRad="69850" dist="43180" dir="5400000">
                  <a:srgbClr val="000000">
                    <a:alpha val="65000"/>
                  </a:srgbClr>
                </a:innerShdw>
              </a:effectLst>
              <a:latin typeface="Times New Roman" pitchFamily="18" charset="0"/>
              <a:cs typeface="Times New Roman" pitchFamily="18" charset="0"/>
            </a:endParaRPr>
          </a:p>
          <a:p>
            <a:pPr algn="l" rtl="0"/>
            <a:r>
              <a:rPr lang="en-US" b="1" i="1" dirty="0" smtClean="0">
                <a:ln w="1905"/>
                <a:solidFill>
                  <a:schemeClr val="tx1">
                    <a:lumMod val="95000"/>
                    <a:lumOff val="5000"/>
                  </a:schemeClr>
                </a:solidFill>
                <a:effectLst>
                  <a:innerShdw blurRad="69850" dist="43180" dir="5400000">
                    <a:srgbClr val="000000">
                      <a:alpha val="65000"/>
                    </a:srgbClr>
                  </a:innerShdw>
                </a:effectLst>
                <a:latin typeface="Times New Roman" pitchFamily="18" charset="0"/>
                <a:cs typeface="Times New Roman" pitchFamily="18" charset="0"/>
                <a:hlinkClick r:id="rId4"/>
              </a:rPr>
              <a:t>https://www.youtube.com/watch?v=hjfNMiohHz0</a:t>
            </a:r>
            <a:endParaRPr lang="en-US" b="1" i="1" dirty="0" smtClean="0">
              <a:ln w="1905"/>
              <a:solidFill>
                <a:schemeClr val="tx1">
                  <a:lumMod val="95000"/>
                  <a:lumOff val="5000"/>
                </a:schemeClr>
              </a:solidFill>
              <a:effectLst>
                <a:innerShdw blurRad="69850" dist="43180" dir="5400000">
                  <a:srgbClr val="000000">
                    <a:alpha val="65000"/>
                  </a:srgbClr>
                </a:innerShdw>
              </a:effectLst>
              <a:latin typeface="Times New Roman" pitchFamily="18" charset="0"/>
              <a:cs typeface="Times New Roman" pitchFamily="18" charset="0"/>
            </a:endParaRPr>
          </a:p>
          <a:p>
            <a:pPr algn="l" rtl="0"/>
            <a:r>
              <a:rPr lang="en-US" b="1" i="1" dirty="0" smtClean="0">
                <a:ln w="1905"/>
                <a:solidFill>
                  <a:schemeClr val="tx1">
                    <a:lumMod val="95000"/>
                    <a:lumOff val="5000"/>
                  </a:schemeClr>
                </a:solidFill>
                <a:effectLst>
                  <a:innerShdw blurRad="69850" dist="43180" dir="5400000">
                    <a:srgbClr val="000000">
                      <a:alpha val="65000"/>
                    </a:srgbClr>
                  </a:innerShdw>
                </a:effectLst>
                <a:latin typeface="Times New Roman" pitchFamily="18" charset="0"/>
                <a:cs typeface="Times New Roman" pitchFamily="18" charset="0"/>
                <a:hlinkClick r:id="rId5"/>
              </a:rPr>
              <a:t>https://shms-prod.s3.amazonaws.com/media/editor/146341/%D9%86%D9%87%D8%A7%D8%A6%D9%8A_%D9%84%D9%82%D8%A7%D8%A1.pdf</a:t>
            </a:r>
            <a:endParaRPr lang="en-US" b="1" i="1" dirty="0" smtClean="0">
              <a:ln w="1905"/>
              <a:solidFill>
                <a:schemeClr val="tx1">
                  <a:lumMod val="95000"/>
                  <a:lumOff val="5000"/>
                </a:schemeClr>
              </a:solidFill>
              <a:effectLst>
                <a:innerShdw blurRad="69850" dist="43180" dir="5400000">
                  <a:srgbClr val="000000">
                    <a:alpha val="65000"/>
                  </a:srgbClr>
                </a:innerShdw>
              </a:effectLst>
              <a:latin typeface="Times New Roman" pitchFamily="18" charset="0"/>
              <a:cs typeface="Times New Roman" pitchFamily="18" charset="0"/>
            </a:endParaRPr>
          </a:p>
          <a:p>
            <a:pPr algn="l" rtl="0"/>
            <a:r>
              <a:rPr lang="en-US" b="1" i="1" dirty="0" smtClean="0">
                <a:ln w="1905"/>
                <a:solidFill>
                  <a:schemeClr val="tx1">
                    <a:lumMod val="95000"/>
                    <a:lumOff val="5000"/>
                  </a:schemeClr>
                </a:solidFill>
                <a:effectLst>
                  <a:innerShdw blurRad="69850" dist="43180" dir="5400000">
                    <a:srgbClr val="000000">
                      <a:alpha val="65000"/>
                    </a:srgbClr>
                  </a:innerShdw>
                </a:effectLst>
                <a:latin typeface="Times New Roman" pitchFamily="18" charset="0"/>
                <a:cs typeface="Times New Roman" pitchFamily="18" charset="0"/>
                <a:hlinkClick r:id="rId6"/>
              </a:rPr>
              <a:t>https://www.youtube.com/watch?v=lny0xi5syog</a:t>
            </a:r>
            <a:endParaRPr lang="en-US" b="1" i="1" dirty="0" smtClean="0">
              <a:ln w="1905"/>
              <a:solidFill>
                <a:schemeClr val="tx1">
                  <a:lumMod val="95000"/>
                  <a:lumOff val="5000"/>
                </a:schemeClr>
              </a:solidFill>
              <a:effectLst>
                <a:innerShdw blurRad="69850" dist="43180" dir="5400000">
                  <a:srgbClr val="000000">
                    <a:alpha val="65000"/>
                  </a:srgbClr>
                </a:innerShdw>
              </a:effectLst>
              <a:latin typeface="Times New Roman" pitchFamily="18" charset="0"/>
              <a:cs typeface="Times New Roman" pitchFamily="18" charset="0"/>
            </a:endParaRPr>
          </a:p>
          <a:p>
            <a:pPr algn="l" rtl="0"/>
            <a:r>
              <a:rPr lang="en-US" b="1" i="1" dirty="0" smtClean="0">
                <a:ln w="1905"/>
                <a:solidFill>
                  <a:schemeClr val="tx1">
                    <a:lumMod val="95000"/>
                    <a:lumOff val="5000"/>
                  </a:schemeClr>
                </a:solidFill>
                <a:effectLst>
                  <a:innerShdw blurRad="69850" dist="43180" dir="5400000">
                    <a:srgbClr val="000000">
                      <a:alpha val="65000"/>
                    </a:srgbClr>
                  </a:innerShdw>
                </a:effectLst>
                <a:latin typeface="Times New Roman" pitchFamily="18" charset="0"/>
                <a:cs typeface="Times New Roman" pitchFamily="18" charset="0"/>
                <a:hlinkClick r:id="rId7"/>
              </a:rPr>
              <a:t>https://www.youtube.com/watch?v=uG_XUaNjoD0</a:t>
            </a:r>
            <a:endParaRPr lang="ar-EG" b="1" i="1" dirty="0">
              <a:ln w="1905"/>
              <a:solidFill>
                <a:schemeClr val="tx1">
                  <a:lumMod val="95000"/>
                  <a:lumOff val="5000"/>
                </a:schemeClr>
              </a:solidFill>
              <a:effectLst>
                <a:innerShdw blurRad="69850" dist="43180" dir="5400000">
                  <a:srgbClr val="000000">
                    <a:alpha val="65000"/>
                  </a:srgbClr>
                </a:innerShdw>
              </a:effectLst>
              <a:latin typeface="Times New Roman" pitchFamily="18" charset="0"/>
              <a:cs typeface="Times New Roman" pitchFamily="18" charset="0"/>
            </a:endParaRPr>
          </a:p>
        </p:txBody>
      </p:sp>
    </p:spTree>
  </p:cSld>
  <p:clrMapOvr>
    <a:masterClrMapping/>
  </p:clrMapOvr>
  <p:transition>
    <p:pull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EG" b="1" dirty="0" smtClean="0">
                <a:solidFill>
                  <a:srgbClr val="0070C0"/>
                </a:solidFill>
              </a:rPr>
              <a:t>ماهية الجيل القادم </a:t>
            </a:r>
            <a:r>
              <a:rPr lang="ar-EG" b="1" dirty="0" err="1" smtClean="0">
                <a:solidFill>
                  <a:srgbClr val="0070C0"/>
                </a:solidFill>
              </a:rPr>
              <a:t>لمعاييرالعلوم</a:t>
            </a:r>
            <a:r>
              <a:rPr lang="ar-EG" b="1" dirty="0" smtClean="0">
                <a:solidFill>
                  <a:srgbClr val="0070C0"/>
                </a:solidFill>
              </a:rPr>
              <a:t> </a:t>
            </a:r>
            <a:r>
              <a:rPr lang="en-US" b="1" dirty="0" smtClean="0">
                <a:solidFill>
                  <a:srgbClr val="0070C0"/>
                </a:solidFill>
              </a:rPr>
              <a:t>NGSS</a:t>
            </a:r>
            <a:endParaRPr lang="ar-EG" b="1" dirty="0">
              <a:solidFill>
                <a:srgbClr val="0070C0"/>
              </a:solidFill>
            </a:endParaRPr>
          </a:p>
        </p:txBody>
      </p:sp>
      <p:sp>
        <p:nvSpPr>
          <p:cNvPr id="3" name="عنصر نائب للمحتوى 2"/>
          <p:cNvSpPr>
            <a:spLocks noGrp="1"/>
          </p:cNvSpPr>
          <p:nvPr>
            <p:ph sz="quarter" idx="1"/>
          </p:nvPr>
        </p:nvSpPr>
        <p:spPr>
          <a:xfrm>
            <a:off x="285720" y="1600200"/>
            <a:ext cx="8480328" cy="4972072"/>
          </a:xfrm>
        </p:spPr>
        <p:txBody>
          <a:bodyPr>
            <a:normAutofit lnSpcReduction="10000"/>
          </a:bodyPr>
          <a:lstStyle/>
          <a:p>
            <a:pPr algn="justLow"/>
            <a:r>
              <a:rPr lang="ar-SA" sz="3200" b="1" dirty="0" smtClean="0"/>
              <a:t>هي معايير جديدة لتعليم العلوم وضعت لطلاب اليوم وللقوى العاملة في الغد، وتتميز بكونها غنية في المحتوى والممارسة، ورُتبت بطريقة متماسكة في مختلف التخصصات والدرجات لتوفير تعليم العلوم لجميع الطلاب، وتحقيق رؤية للتعليم في مجال العلوم والهندسة؛ ليتمكَّن الطلاب</a:t>
            </a:r>
            <a:r>
              <a:rPr lang="en-US" sz="3200" b="1" dirty="0" smtClean="0"/>
              <a:t> - </a:t>
            </a:r>
            <a:r>
              <a:rPr lang="ar-SA" sz="3200" b="1" dirty="0" smtClean="0"/>
              <a:t>وعلى مدى سنوات عديدة</a:t>
            </a:r>
            <a:r>
              <a:rPr lang="en-US" sz="3200" b="1" dirty="0" smtClean="0"/>
              <a:t> - </a:t>
            </a:r>
            <a:r>
              <a:rPr lang="ar-SA" sz="3200" b="1" dirty="0" smtClean="0"/>
              <a:t>من الدراسة بشكل فعَّال في الممارسات العلمية والهندسية، وتطبيق المفاهيم الشاملة والمتداخلة؛ لتعميق فهمهم للأفكار المحورية في هذه المجالات، وتستند </a:t>
            </a:r>
            <a:r>
              <a:rPr lang="en-US" sz="3200" b="1" dirty="0" smtClean="0"/>
              <a:t>NGSS </a:t>
            </a:r>
            <a:r>
              <a:rPr lang="ar-SA" sz="3200" b="1" dirty="0" smtClean="0"/>
              <a:t>على إطار </a:t>
            </a:r>
            <a:r>
              <a:rPr lang="ar-SA" sz="3200" b="1" dirty="0" err="1" smtClean="0"/>
              <a:t>ال</a:t>
            </a:r>
            <a:r>
              <a:rPr lang="en-US" sz="3200" b="1" dirty="0" smtClean="0"/>
              <a:t> K-12 </a:t>
            </a:r>
            <a:r>
              <a:rPr lang="ar-SA" sz="3200" b="1" dirty="0" smtClean="0"/>
              <a:t>لتعليم العلوم، والذي تم إعداده من قبل المجلس الوطني للبحوث</a:t>
            </a:r>
            <a:r>
              <a:rPr lang="en-US" sz="3200" b="1" dirty="0" smtClean="0"/>
              <a:t>(NGSS. 2013) . National Research Council</a:t>
            </a:r>
            <a:r>
              <a:rPr lang="ar-SA" sz="3200" b="1" dirty="0" smtClean="0"/>
              <a:t> . </a:t>
            </a:r>
            <a:endParaRPr lang="en-US" sz="3200" dirty="0" smtClean="0"/>
          </a:p>
          <a:p>
            <a:endParaRPr lang="ar-EG" dirty="0"/>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2"/>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285720" y="1600200"/>
            <a:ext cx="8480328" cy="4972072"/>
          </a:xfrm>
        </p:spPr>
        <p:txBody>
          <a:bodyPr>
            <a:noAutofit/>
          </a:bodyPr>
          <a:lstStyle/>
          <a:p>
            <a:pPr algn="justLow"/>
            <a:r>
              <a:rPr lang="ar-SA" sz="3600" b="1" dirty="0" smtClean="0"/>
              <a:t>كما عرفتها </a:t>
            </a:r>
            <a:r>
              <a:rPr lang="ar-EG" sz="3600" b="1" dirty="0" smtClean="0"/>
              <a:t>(</a:t>
            </a:r>
            <a:r>
              <a:rPr lang="ar-SA" sz="3600" b="1" dirty="0" smtClean="0"/>
              <a:t>بدرية </a:t>
            </a:r>
            <a:r>
              <a:rPr lang="ar-SA" sz="3600" b="1" dirty="0" err="1" smtClean="0"/>
              <a:t>حسانين</a:t>
            </a:r>
            <a:r>
              <a:rPr lang="ar-SA" sz="3600" b="1" dirty="0" smtClean="0"/>
              <a:t>،2016</a:t>
            </a:r>
            <a:r>
              <a:rPr lang="en-US" sz="3600" b="1" dirty="0" smtClean="0"/>
              <a:t>(</a:t>
            </a:r>
            <a:r>
              <a:rPr lang="ar-EG" sz="3600" b="1" dirty="0" smtClean="0"/>
              <a:t> بأنها </a:t>
            </a:r>
            <a:r>
              <a:rPr lang="ar-SA" sz="3600" b="1" dirty="0" smtClean="0"/>
              <a:t>مجموعة من توقعات الأداء </a:t>
            </a:r>
            <a:r>
              <a:rPr lang="ar-SA" sz="3600" b="1" dirty="0" err="1" smtClean="0"/>
              <a:t>التى</a:t>
            </a:r>
            <a:r>
              <a:rPr lang="ar-SA" sz="3600" b="1" dirty="0" smtClean="0"/>
              <a:t> تصف ما </a:t>
            </a:r>
            <a:r>
              <a:rPr lang="ar-SA" sz="3600" b="1" dirty="0" err="1" smtClean="0"/>
              <a:t>ينبغى</a:t>
            </a:r>
            <a:r>
              <a:rPr lang="ar-SA" sz="3600" b="1" dirty="0" smtClean="0"/>
              <a:t> أن يعرفه الطلاب ويكونوا قادرين على القيام </a:t>
            </a:r>
            <a:r>
              <a:rPr lang="ar-SA" sz="3600" b="1" dirty="0" err="1" smtClean="0"/>
              <a:t>به</a:t>
            </a:r>
            <a:r>
              <a:rPr lang="ar-SA" sz="3600" b="1" dirty="0" smtClean="0"/>
              <a:t> </a:t>
            </a:r>
            <a:r>
              <a:rPr lang="ar-SA" sz="3600" b="1" dirty="0" err="1" smtClean="0"/>
              <a:t>فى</a:t>
            </a:r>
            <a:r>
              <a:rPr lang="ar-SA" sz="3600" b="1" dirty="0" smtClean="0"/>
              <a:t> مجالات العلوم الفيزيائية وعلوم الفضاء والأرض وعلوم الحياة والهندسة والتكنولوجيا وتطبيقات العلوم، وذلك </a:t>
            </a:r>
            <a:r>
              <a:rPr lang="ar-SA" sz="3600" b="1" dirty="0" err="1" smtClean="0"/>
              <a:t>فى</a:t>
            </a:r>
            <a:r>
              <a:rPr lang="ar-SA" sz="3600" b="1" dirty="0" smtClean="0"/>
              <a:t> كل صف دراسي بدءًا من رياض الأطفال وحتى الصف </a:t>
            </a:r>
            <a:r>
              <a:rPr lang="ar-SA" sz="3600" b="1" dirty="0" err="1" smtClean="0"/>
              <a:t>الثانى</a:t>
            </a:r>
            <a:r>
              <a:rPr lang="ar-SA" sz="3600" b="1" dirty="0" smtClean="0"/>
              <a:t> عشر</a:t>
            </a:r>
            <a:r>
              <a:rPr lang="en-US" sz="3600" b="1" dirty="0" smtClean="0"/>
              <a:t>". </a:t>
            </a:r>
            <a:r>
              <a:rPr lang="ar-SA" sz="3600" b="1" dirty="0" smtClean="0"/>
              <a:t>وقد وضعت هذه المعايير لتحسين تعليم العلوم لكل الطلاب </a:t>
            </a:r>
            <a:r>
              <a:rPr lang="ar-SA" sz="3600" b="1" dirty="0" err="1" smtClean="0"/>
              <a:t>واعدادهم</a:t>
            </a:r>
            <a:r>
              <a:rPr lang="ar-SA" sz="3600" b="1" dirty="0" smtClean="0"/>
              <a:t> للالتحاق بالكليات والمهن والمواطنة.</a:t>
            </a:r>
            <a:endParaRPr lang="ar-EG" sz="3600" dirty="0"/>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3071810"/>
            <a:ext cx="8153400" cy="990600"/>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SA" sz="5400" b="1" spc="50" dirty="0" smtClean="0">
                <a:ln w="11430"/>
                <a:solidFill>
                  <a:srgbClr val="0070C0"/>
                </a:solidFill>
                <a:effectLst>
                  <a:outerShdw blurRad="76200" dist="50800" dir="5400000" algn="tl" rotWithShape="0">
                    <a:srgbClr val="000000">
                      <a:alpha val="65000"/>
                    </a:srgbClr>
                  </a:outerShdw>
                </a:effectLst>
              </a:rPr>
              <a:t>المرتكزات الأساسية للجيل القادم لمعايير العلوم</a:t>
            </a:r>
            <a:r>
              <a:rPr lang="ar-EG" sz="5400" b="1" spc="50" dirty="0" smtClean="0">
                <a:ln w="11430"/>
                <a:solidFill>
                  <a:srgbClr val="0070C0"/>
                </a:solidFill>
                <a:effectLst>
                  <a:outerShdw blurRad="76200" dist="50800" dir="5400000" algn="tl" rotWithShape="0">
                    <a:srgbClr val="000000">
                      <a:alpha val="65000"/>
                    </a:srgbClr>
                  </a:outerShdw>
                </a:effectLst>
              </a:rPr>
              <a:t> </a:t>
            </a:r>
            <a:r>
              <a:rPr lang="en-US" sz="5400" b="1" spc="50" dirty="0" smtClean="0">
                <a:ln w="11430"/>
                <a:solidFill>
                  <a:srgbClr val="0070C0"/>
                </a:solidFill>
                <a:effectLst>
                  <a:outerShdw blurRad="76200" dist="50800" dir="5400000" algn="tl" rotWithShape="0">
                    <a:srgbClr val="000000">
                      <a:alpha val="65000"/>
                    </a:srgbClr>
                  </a:outerShdw>
                </a:effectLst>
              </a:rPr>
              <a:t>NGSS</a:t>
            </a:r>
            <a:br>
              <a:rPr lang="en-US" sz="5400" b="1" spc="50" dirty="0" smtClean="0">
                <a:ln w="11430"/>
                <a:solidFill>
                  <a:srgbClr val="0070C0"/>
                </a:solidFill>
                <a:effectLst>
                  <a:outerShdw blurRad="76200" dist="50800" dir="5400000" algn="tl" rotWithShape="0">
                    <a:srgbClr val="000000">
                      <a:alpha val="65000"/>
                    </a:srgbClr>
                  </a:outerShdw>
                </a:effectLst>
              </a:rPr>
            </a:br>
            <a:endParaRPr lang="ar-EG" sz="5400" b="1" spc="50" dirty="0">
              <a:ln w="11430"/>
              <a:solidFill>
                <a:srgbClr val="0070C0"/>
              </a:solidFill>
              <a:effectLst>
                <a:outerShdw blurRad="76200" dist="50800" dir="5400000" algn="tl" rotWithShape="0">
                  <a:srgbClr val="000000">
                    <a:alpha val="65000"/>
                  </a:srgbClr>
                </a:outerShdw>
              </a:effectLst>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2"/>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2"/>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4282" y="152384"/>
            <a:ext cx="8715436" cy="990600"/>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a:r>
              <a:rPr lang="ar-EG"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r>
            <a:br>
              <a:rPr lang="ar-EG"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ar-EG"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أولا : الممارسات العلمية والهندسية: </a:t>
            </a:r>
            <a:r>
              <a:rPr lang="en-U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Science and Engineering Practices</a:t>
            </a:r>
            <a:r>
              <a:rPr lang="ar-EG"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r>
            <a:br>
              <a:rPr lang="ar-EG"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endParaRPr lang="ar-EG"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4" name="عنصر نائب للمحتوى 2"/>
          <p:cNvSpPr>
            <a:spLocks noGrp="1"/>
          </p:cNvSpPr>
          <p:nvPr>
            <p:ph sz="quarter" idx="1"/>
          </p:nvPr>
        </p:nvSpPr>
        <p:spPr>
          <a:xfrm>
            <a:off x="214282" y="1600200"/>
            <a:ext cx="8786842" cy="4972072"/>
          </a:xfrm>
        </p:spPr>
        <p:txBody>
          <a:bodyPr>
            <a:noAutofit/>
          </a:bodyPr>
          <a:lstStyle/>
          <a:p>
            <a:pPr algn="justLow">
              <a:buNone/>
            </a:pPr>
            <a:r>
              <a:rPr lang="ar-SA" sz="3200" b="1" dirty="0" smtClean="0"/>
              <a:t>حيث تتمثل هذه الممارسات فيما يلي : </a:t>
            </a:r>
            <a:endParaRPr lang="en-US" sz="3200" dirty="0" smtClean="0"/>
          </a:p>
          <a:p>
            <a:pPr lvl="0" algn="justLow"/>
            <a:r>
              <a:rPr lang="ar-SA" sz="3200" b="1" dirty="0" smtClean="0"/>
              <a:t>طرح الأسئلة</a:t>
            </a:r>
            <a:r>
              <a:rPr lang="ar-EG" sz="3200" b="1" dirty="0" smtClean="0"/>
              <a:t>(العلوم) </a:t>
            </a:r>
            <a:r>
              <a:rPr lang="ar-SA" sz="3200" b="1" dirty="0" smtClean="0"/>
              <a:t>وتحديد المشكلات</a:t>
            </a:r>
            <a:r>
              <a:rPr lang="ar-EG" sz="3200" b="1" dirty="0" smtClean="0"/>
              <a:t>(الهندسة) </a:t>
            </a:r>
            <a:r>
              <a:rPr lang="ar-SA" sz="3200" b="1" dirty="0" smtClean="0"/>
              <a:t>. </a:t>
            </a:r>
            <a:r>
              <a:rPr lang="en-US" sz="3200" b="1" dirty="0" smtClean="0"/>
              <a:t>Asking questions (for science) and defining problems (for engineering)</a:t>
            </a:r>
            <a:endParaRPr lang="en-US" sz="3200" dirty="0" smtClean="0"/>
          </a:p>
          <a:p>
            <a:pPr lvl="0" algn="justLow"/>
            <a:r>
              <a:rPr lang="ar-SA" sz="3200" b="1" dirty="0" smtClean="0"/>
              <a:t>تطوير واستخدام النماذج</a:t>
            </a:r>
            <a:r>
              <a:rPr lang="en-US" sz="3200" b="1" dirty="0" smtClean="0"/>
              <a:t> Developing and using models </a:t>
            </a:r>
            <a:endParaRPr lang="en-US" sz="3200" dirty="0" smtClean="0"/>
          </a:p>
          <a:p>
            <a:pPr lvl="0" algn="justLow"/>
            <a:r>
              <a:rPr lang="ar-SA" sz="3200" b="1" dirty="0" smtClean="0"/>
              <a:t>تخطيط الاستقصاءات </a:t>
            </a:r>
            <a:r>
              <a:rPr lang="ar-SA" sz="3200" b="1" dirty="0" err="1" smtClean="0"/>
              <a:t>واجرائها</a:t>
            </a:r>
            <a:r>
              <a:rPr lang="ar-SA" sz="3200" b="1" dirty="0" smtClean="0"/>
              <a:t>. </a:t>
            </a:r>
            <a:r>
              <a:rPr lang="en-US" sz="3200" b="1" dirty="0" smtClean="0"/>
              <a:t>Planning and carrying out investigations</a:t>
            </a:r>
            <a:endParaRPr lang="en-US" sz="3200" dirty="0" smtClean="0"/>
          </a:p>
          <a:p>
            <a:pPr lvl="0" algn="justLow"/>
            <a:r>
              <a:rPr lang="ar-SA" sz="3200" b="1" dirty="0" smtClean="0"/>
              <a:t>تحليل </a:t>
            </a:r>
            <a:r>
              <a:rPr lang="ar-SA" sz="3200" b="1" dirty="0" err="1" smtClean="0"/>
              <a:t>البيانا</a:t>
            </a:r>
            <a:r>
              <a:rPr lang="ar-EG" sz="3200" b="1" dirty="0" smtClean="0"/>
              <a:t>ت</a:t>
            </a:r>
            <a:r>
              <a:rPr lang="ar-SA" sz="3200" b="1" dirty="0" smtClean="0"/>
              <a:t> وتفسيرها.</a:t>
            </a:r>
            <a:r>
              <a:rPr lang="en-US" sz="3200" b="1" dirty="0" smtClean="0"/>
              <a:t> Analyzing and interpreting data</a:t>
            </a:r>
            <a:endParaRPr lang="en-US" sz="3200" dirty="0" smtClean="0"/>
          </a:p>
          <a:p>
            <a:pPr algn="justLow">
              <a:buNone/>
            </a:pPr>
            <a:endParaRPr lang="ar-EG" sz="3200" dirty="0"/>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0" presetClass="entr" presetSubtype="0" fill="hold" grpId="0"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fade">
                                      <p:cBhvr>
                                        <p:cTn id="15" dur="800" decel="100000"/>
                                        <p:tgtEl>
                                          <p:spTgt spid="4">
                                            <p:txEl>
                                              <p:pRg st="0" end="0"/>
                                            </p:txEl>
                                          </p:spTgt>
                                        </p:tgtEl>
                                      </p:cBhvr>
                                    </p:animEffect>
                                    <p:anim calcmode="lin" valueType="num">
                                      <p:cBhvr>
                                        <p:cTn id="16" dur="800" decel="100000" fill="hold"/>
                                        <p:tgtEl>
                                          <p:spTgt spid="4">
                                            <p:txEl>
                                              <p:pRg st="0" end="0"/>
                                            </p:txEl>
                                          </p:spTgt>
                                        </p:tgtEl>
                                        <p:attrNameLst>
                                          <p:attrName>style.rotation</p:attrName>
                                        </p:attrNameLst>
                                      </p:cBhvr>
                                      <p:tavLst>
                                        <p:tav tm="0">
                                          <p:val>
                                            <p:fltVal val="-90"/>
                                          </p:val>
                                        </p:tav>
                                        <p:tav tm="100000">
                                          <p:val>
                                            <p:fltVal val="0"/>
                                          </p:val>
                                        </p:tav>
                                      </p:tavLst>
                                    </p:anim>
                                    <p:anim calcmode="lin" valueType="num">
                                      <p:cBhvr>
                                        <p:cTn id="17" dur="800" decel="100000" fill="hold"/>
                                        <p:tgtEl>
                                          <p:spTgt spid="4">
                                            <p:txEl>
                                              <p:pRg st="0" end="0"/>
                                            </p:txEl>
                                          </p:spTgt>
                                        </p:tgtEl>
                                        <p:attrNameLst>
                                          <p:attrName>ppt_x</p:attrName>
                                        </p:attrNameLst>
                                      </p:cBhvr>
                                      <p:tavLst>
                                        <p:tav tm="0">
                                          <p:val>
                                            <p:strVal val="#ppt_x+0.4"/>
                                          </p:val>
                                        </p:tav>
                                        <p:tav tm="100000">
                                          <p:val>
                                            <p:strVal val="#ppt_x-0.05"/>
                                          </p:val>
                                        </p:tav>
                                      </p:tavLst>
                                    </p:anim>
                                    <p:anim calcmode="lin" valueType="num">
                                      <p:cBhvr>
                                        <p:cTn id="18" dur="800" decel="100000" fill="hold"/>
                                        <p:tgtEl>
                                          <p:spTgt spid="4">
                                            <p:txEl>
                                              <p:pRg st="0" end="0"/>
                                            </p:txEl>
                                          </p:spTgt>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4">
                                            <p:txEl>
                                              <p:pRg st="0" end="0"/>
                                            </p:txEl>
                                          </p:spTgt>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4">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0" presetClass="entr" presetSubtype="0" fill="hold" grpId="0"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Effect transition="in" filter="fade">
                                      <p:cBhvr>
                                        <p:cTn id="25" dur="800" decel="100000"/>
                                        <p:tgtEl>
                                          <p:spTgt spid="4">
                                            <p:txEl>
                                              <p:pRg st="1" end="1"/>
                                            </p:txEl>
                                          </p:spTgt>
                                        </p:tgtEl>
                                      </p:cBhvr>
                                    </p:animEffect>
                                    <p:anim calcmode="lin" valueType="num">
                                      <p:cBhvr>
                                        <p:cTn id="26" dur="800" decel="100000" fill="hold"/>
                                        <p:tgtEl>
                                          <p:spTgt spid="4">
                                            <p:txEl>
                                              <p:pRg st="1" end="1"/>
                                            </p:txEl>
                                          </p:spTgt>
                                        </p:tgtEl>
                                        <p:attrNameLst>
                                          <p:attrName>style.rotation</p:attrName>
                                        </p:attrNameLst>
                                      </p:cBhvr>
                                      <p:tavLst>
                                        <p:tav tm="0">
                                          <p:val>
                                            <p:fltVal val="-90"/>
                                          </p:val>
                                        </p:tav>
                                        <p:tav tm="100000">
                                          <p:val>
                                            <p:fltVal val="0"/>
                                          </p:val>
                                        </p:tav>
                                      </p:tavLst>
                                    </p:anim>
                                    <p:anim calcmode="lin" valueType="num">
                                      <p:cBhvr>
                                        <p:cTn id="27" dur="800" decel="100000" fill="hold"/>
                                        <p:tgtEl>
                                          <p:spTgt spid="4">
                                            <p:txEl>
                                              <p:pRg st="1" end="1"/>
                                            </p:txEl>
                                          </p:spTgt>
                                        </p:tgtEl>
                                        <p:attrNameLst>
                                          <p:attrName>ppt_x</p:attrName>
                                        </p:attrNameLst>
                                      </p:cBhvr>
                                      <p:tavLst>
                                        <p:tav tm="0">
                                          <p:val>
                                            <p:strVal val="#ppt_x+0.4"/>
                                          </p:val>
                                        </p:tav>
                                        <p:tav tm="100000">
                                          <p:val>
                                            <p:strVal val="#ppt_x-0.05"/>
                                          </p:val>
                                        </p:tav>
                                      </p:tavLst>
                                    </p:anim>
                                    <p:anim calcmode="lin" valueType="num">
                                      <p:cBhvr>
                                        <p:cTn id="28" dur="800" decel="100000" fill="hold"/>
                                        <p:tgtEl>
                                          <p:spTgt spid="4">
                                            <p:txEl>
                                              <p:pRg st="1" end="1"/>
                                            </p:txEl>
                                          </p:spTgt>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4">
                                            <p:txEl>
                                              <p:pRg st="1" end="1"/>
                                            </p:txEl>
                                          </p:spTgt>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4">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0" presetClass="entr" presetSubtype="0" fill="hold" grpId="0" nodeType="click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animEffect transition="in" filter="fade">
                                      <p:cBhvr>
                                        <p:cTn id="35" dur="800" decel="100000"/>
                                        <p:tgtEl>
                                          <p:spTgt spid="4">
                                            <p:txEl>
                                              <p:pRg st="2" end="2"/>
                                            </p:txEl>
                                          </p:spTgt>
                                        </p:tgtEl>
                                      </p:cBhvr>
                                    </p:animEffect>
                                    <p:anim calcmode="lin" valueType="num">
                                      <p:cBhvr>
                                        <p:cTn id="36" dur="800" decel="100000" fill="hold"/>
                                        <p:tgtEl>
                                          <p:spTgt spid="4">
                                            <p:txEl>
                                              <p:pRg st="2" end="2"/>
                                            </p:txEl>
                                          </p:spTgt>
                                        </p:tgtEl>
                                        <p:attrNameLst>
                                          <p:attrName>style.rotation</p:attrName>
                                        </p:attrNameLst>
                                      </p:cBhvr>
                                      <p:tavLst>
                                        <p:tav tm="0">
                                          <p:val>
                                            <p:fltVal val="-90"/>
                                          </p:val>
                                        </p:tav>
                                        <p:tav tm="100000">
                                          <p:val>
                                            <p:fltVal val="0"/>
                                          </p:val>
                                        </p:tav>
                                      </p:tavLst>
                                    </p:anim>
                                    <p:anim calcmode="lin" valueType="num">
                                      <p:cBhvr>
                                        <p:cTn id="37" dur="800" decel="100000" fill="hold"/>
                                        <p:tgtEl>
                                          <p:spTgt spid="4">
                                            <p:txEl>
                                              <p:pRg st="2" end="2"/>
                                            </p:txEl>
                                          </p:spTgt>
                                        </p:tgtEl>
                                        <p:attrNameLst>
                                          <p:attrName>ppt_x</p:attrName>
                                        </p:attrNameLst>
                                      </p:cBhvr>
                                      <p:tavLst>
                                        <p:tav tm="0">
                                          <p:val>
                                            <p:strVal val="#ppt_x+0.4"/>
                                          </p:val>
                                        </p:tav>
                                        <p:tav tm="100000">
                                          <p:val>
                                            <p:strVal val="#ppt_x-0.05"/>
                                          </p:val>
                                        </p:tav>
                                      </p:tavLst>
                                    </p:anim>
                                    <p:anim calcmode="lin" valueType="num">
                                      <p:cBhvr>
                                        <p:cTn id="38" dur="800" decel="100000" fill="hold"/>
                                        <p:tgtEl>
                                          <p:spTgt spid="4">
                                            <p:txEl>
                                              <p:pRg st="2" end="2"/>
                                            </p:txEl>
                                          </p:spTgt>
                                        </p:tgtEl>
                                        <p:attrNameLst>
                                          <p:attrName>ppt_y</p:attrName>
                                        </p:attrNameLst>
                                      </p:cBhvr>
                                      <p:tavLst>
                                        <p:tav tm="0">
                                          <p:val>
                                            <p:strVal val="#ppt_y-0.4"/>
                                          </p:val>
                                        </p:tav>
                                        <p:tav tm="100000">
                                          <p:val>
                                            <p:strVal val="#ppt_y+0.1"/>
                                          </p:val>
                                        </p:tav>
                                      </p:tavLst>
                                    </p:anim>
                                    <p:anim calcmode="lin" valueType="num">
                                      <p:cBhvr>
                                        <p:cTn id="39" dur="200" accel="100000" fill="hold">
                                          <p:stCondLst>
                                            <p:cond delay="800"/>
                                          </p:stCondLst>
                                        </p:cTn>
                                        <p:tgtEl>
                                          <p:spTgt spid="4">
                                            <p:txEl>
                                              <p:pRg st="2" end="2"/>
                                            </p:txEl>
                                          </p:spTgt>
                                        </p:tgtEl>
                                        <p:attrNameLst>
                                          <p:attrName>ppt_x</p:attrName>
                                        </p:attrNameLst>
                                      </p:cBhvr>
                                      <p:tavLst>
                                        <p:tav tm="0">
                                          <p:val>
                                            <p:strVal val="#ppt_x-0.05"/>
                                          </p:val>
                                        </p:tav>
                                        <p:tav tm="100000">
                                          <p:val>
                                            <p:strVal val="#ppt_x"/>
                                          </p:val>
                                        </p:tav>
                                      </p:tavLst>
                                    </p:anim>
                                    <p:anim calcmode="lin" valueType="num">
                                      <p:cBhvr>
                                        <p:cTn id="40" dur="200" accel="100000" fill="hold">
                                          <p:stCondLst>
                                            <p:cond delay="800"/>
                                          </p:stCondLst>
                                        </p:cTn>
                                        <p:tgtEl>
                                          <p:spTgt spid="4">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30" presetClass="entr" presetSubtype="0" fill="hold" grpId="0" nodeType="clickEffect">
                                  <p:stCondLst>
                                    <p:cond delay="0"/>
                                  </p:stCondLst>
                                  <p:childTnLst>
                                    <p:set>
                                      <p:cBhvr>
                                        <p:cTn id="44" dur="1" fill="hold">
                                          <p:stCondLst>
                                            <p:cond delay="0"/>
                                          </p:stCondLst>
                                        </p:cTn>
                                        <p:tgtEl>
                                          <p:spTgt spid="4">
                                            <p:txEl>
                                              <p:pRg st="3" end="3"/>
                                            </p:txEl>
                                          </p:spTgt>
                                        </p:tgtEl>
                                        <p:attrNameLst>
                                          <p:attrName>style.visibility</p:attrName>
                                        </p:attrNameLst>
                                      </p:cBhvr>
                                      <p:to>
                                        <p:strVal val="visible"/>
                                      </p:to>
                                    </p:set>
                                    <p:animEffect transition="in" filter="fade">
                                      <p:cBhvr>
                                        <p:cTn id="45" dur="800" decel="100000"/>
                                        <p:tgtEl>
                                          <p:spTgt spid="4">
                                            <p:txEl>
                                              <p:pRg st="3" end="3"/>
                                            </p:txEl>
                                          </p:spTgt>
                                        </p:tgtEl>
                                      </p:cBhvr>
                                    </p:animEffect>
                                    <p:anim calcmode="lin" valueType="num">
                                      <p:cBhvr>
                                        <p:cTn id="46" dur="800" decel="100000" fill="hold"/>
                                        <p:tgtEl>
                                          <p:spTgt spid="4">
                                            <p:txEl>
                                              <p:pRg st="3" end="3"/>
                                            </p:txEl>
                                          </p:spTgt>
                                        </p:tgtEl>
                                        <p:attrNameLst>
                                          <p:attrName>style.rotation</p:attrName>
                                        </p:attrNameLst>
                                      </p:cBhvr>
                                      <p:tavLst>
                                        <p:tav tm="0">
                                          <p:val>
                                            <p:fltVal val="-90"/>
                                          </p:val>
                                        </p:tav>
                                        <p:tav tm="100000">
                                          <p:val>
                                            <p:fltVal val="0"/>
                                          </p:val>
                                        </p:tav>
                                      </p:tavLst>
                                    </p:anim>
                                    <p:anim calcmode="lin" valueType="num">
                                      <p:cBhvr>
                                        <p:cTn id="47" dur="800" decel="100000" fill="hold"/>
                                        <p:tgtEl>
                                          <p:spTgt spid="4">
                                            <p:txEl>
                                              <p:pRg st="3" end="3"/>
                                            </p:txEl>
                                          </p:spTgt>
                                        </p:tgtEl>
                                        <p:attrNameLst>
                                          <p:attrName>ppt_x</p:attrName>
                                        </p:attrNameLst>
                                      </p:cBhvr>
                                      <p:tavLst>
                                        <p:tav tm="0">
                                          <p:val>
                                            <p:strVal val="#ppt_x+0.4"/>
                                          </p:val>
                                        </p:tav>
                                        <p:tav tm="100000">
                                          <p:val>
                                            <p:strVal val="#ppt_x-0.05"/>
                                          </p:val>
                                        </p:tav>
                                      </p:tavLst>
                                    </p:anim>
                                    <p:anim calcmode="lin" valueType="num">
                                      <p:cBhvr>
                                        <p:cTn id="48" dur="800" decel="100000" fill="hold"/>
                                        <p:tgtEl>
                                          <p:spTgt spid="4">
                                            <p:txEl>
                                              <p:pRg st="3" end="3"/>
                                            </p:txEl>
                                          </p:spTgt>
                                        </p:tgtEl>
                                        <p:attrNameLst>
                                          <p:attrName>ppt_y</p:attrName>
                                        </p:attrNameLst>
                                      </p:cBhvr>
                                      <p:tavLst>
                                        <p:tav tm="0">
                                          <p:val>
                                            <p:strVal val="#ppt_y-0.4"/>
                                          </p:val>
                                        </p:tav>
                                        <p:tav tm="100000">
                                          <p:val>
                                            <p:strVal val="#ppt_y+0.1"/>
                                          </p:val>
                                        </p:tav>
                                      </p:tavLst>
                                    </p:anim>
                                    <p:anim calcmode="lin" valueType="num">
                                      <p:cBhvr>
                                        <p:cTn id="49" dur="200" accel="100000" fill="hold">
                                          <p:stCondLst>
                                            <p:cond delay="800"/>
                                          </p:stCondLst>
                                        </p:cTn>
                                        <p:tgtEl>
                                          <p:spTgt spid="4">
                                            <p:txEl>
                                              <p:pRg st="3" end="3"/>
                                            </p:txEl>
                                          </p:spTgt>
                                        </p:tgtEl>
                                        <p:attrNameLst>
                                          <p:attrName>ppt_x</p:attrName>
                                        </p:attrNameLst>
                                      </p:cBhvr>
                                      <p:tavLst>
                                        <p:tav tm="0">
                                          <p:val>
                                            <p:strVal val="#ppt_x-0.05"/>
                                          </p:val>
                                        </p:tav>
                                        <p:tav tm="100000">
                                          <p:val>
                                            <p:strVal val="#ppt_x"/>
                                          </p:val>
                                        </p:tav>
                                      </p:tavLst>
                                    </p:anim>
                                    <p:anim calcmode="lin" valueType="num">
                                      <p:cBhvr>
                                        <p:cTn id="50" dur="200" accel="100000" fill="hold">
                                          <p:stCondLst>
                                            <p:cond delay="800"/>
                                          </p:stCondLst>
                                        </p:cTn>
                                        <p:tgtEl>
                                          <p:spTgt spid="4">
                                            <p:txEl>
                                              <p:pRg st="3" end="3"/>
                                            </p:txEl>
                                          </p:spTgt>
                                        </p:tgtEl>
                                        <p:attrNameLst>
                                          <p:attrName>ppt_y</p:attrName>
                                        </p:attrNameLst>
                                      </p:cBhvr>
                                      <p:tavLst>
                                        <p:tav tm="0">
                                          <p:val>
                                            <p:strVal val="#ppt_y+0.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0" presetClass="entr" presetSubtype="0" fill="hold" grpId="0" nodeType="clickEffect">
                                  <p:stCondLst>
                                    <p:cond delay="0"/>
                                  </p:stCondLst>
                                  <p:childTnLst>
                                    <p:set>
                                      <p:cBhvr>
                                        <p:cTn id="54" dur="1" fill="hold">
                                          <p:stCondLst>
                                            <p:cond delay="0"/>
                                          </p:stCondLst>
                                        </p:cTn>
                                        <p:tgtEl>
                                          <p:spTgt spid="4">
                                            <p:txEl>
                                              <p:pRg st="4" end="4"/>
                                            </p:txEl>
                                          </p:spTgt>
                                        </p:tgtEl>
                                        <p:attrNameLst>
                                          <p:attrName>style.visibility</p:attrName>
                                        </p:attrNameLst>
                                      </p:cBhvr>
                                      <p:to>
                                        <p:strVal val="visible"/>
                                      </p:to>
                                    </p:set>
                                    <p:animEffect transition="in" filter="fade">
                                      <p:cBhvr>
                                        <p:cTn id="55" dur="800" decel="100000"/>
                                        <p:tgtEl>
                                          <p:spTgt spid="4">
                                            <p:txEl>
                                              <p:pRg st="4" end="4"/>
                                            </p:txEl>
                                          </p:spTgt>
                                        </p:tgtEl>
                                      </p:cBhvr>
                                    </p:animEffect>
                                    <p:anim calcmode="lin" valueType="num">
                                      <p:cBhvr>
                                        <p:cTn id="56" dur="800" decel="100000" fill="hold"/>
                                        <p:tgtEl>
                                          <p:spTgt spid="4">
                                            <p:txEl>
                                              <p:pRg st="4" end="4"/>
                                            </p:txEl>
                                          </p:spTgt>
                                        </p:tgtEl>
                                        <p:attrNameLst>
                                          <p:attrName>style.rotation</p:attrName>
                                        </p:attrNameLst>
                                      </p:cBhvr>
                                      <p:tavLst>
                                        <p:tav tm="0">
                                          <p:val>
                                            <p:fltVal val="-90"/>
                                          </p:val>
                                        </p:tav>
                                        <p:tav tm="100000">
                                          <p:val>
                                            <p:fltVal val="0"/>
                                          </p:val>
                                        </p:tav>
                                      </p:tavLst>
                                    </p:anim>
                                    <p:anim calcmode="lin" valueType="num">
                                      <p:cBhvr>
                                        <p:cTn id="57" dur="800" decel="100000" fill="hold"/>
                                        <p:tgtEl>
                                          <p:spTgt spid="4">
                                            <p:txEl>
                                              <p:pRg st="4" end="4"/>
                                            </p:txEl>
                                          </p:spTgt>
                                        </p:tgtEl>
                                        <p:attrNameLst>
                                          <p:attrName>ppt_x</p:attrName>
                                        </p:attrNameLst>
                                      </p:cBhvr>
                                      <p:tavLst>
                                        <p:tav tm="0">
                                          <p:val>
                                            <p:strVal val="#ppt_x+0.4"/>
                                          </p:val>
                                        </p:tav>
                                        <p:tav tm="100000">
                                          <p:val>
                                            <p:strVal val="#ppt_x-0.05"/>
                                          </p:val>
                                        </p:tav>
                                      </p:tavLst>
                                    </p:anim>
                                    <p:anim calcmode="lin" valueType="num">
                                      <p:cBhvr>
                                        <p:cTn id="58" dur="800" decel="100000" fill="hold"/>
                                        <p:tgtEl>
                                          <p:spTgt spid="4">
                                            <p:txEl>
                                              <p:pRg st="4" end="4"/>
                                            </p:txEl>
                                          </p:spTgt>
                                        </p:tgtEl>
                                        <p:attrNameLst>
                                          <p:attrName>ppt_y</p:attrName>
                                        </p:attrNameLst>
                                      </p:cBhvr>
                                      <p:tavLst>
                                        <p:tav tm="0">
                                          <p:val>
                                            <p:strVal val="#ppt_y-0.4"/>
                                          </p:val>
                                        </p:tav>
                                        <p:tav tm="100000">
                                          <p:val>
                                            <p:strVal val="#ppt_y+0.1"/>
                                          </p:val>
                                        </p:tav>
                                      </p:tavLst>
                                    </p:anim>
                                    <p:anim calcmode="lin" valueType="num">
                                      <p:cBhvr>
                                        <p:cTn id="59" dur="200" accel="100000" fill="hold">
                                          <p:stCondLst>
                                            <p:cond delay="800"/>
                                          </p:stCondLst>
                                        </p:cTn>
                                        <p:tgtEl>
                                          <p:spTgt spid="4">
                                            <p:txEl>
                                              <p:pRg st="4" end="4"/>
                                            </p:txEl>
                                          </p:spTgt>
                                        </p:tgtEl>
                                        <p:attrNameLst>
                                          <p:attrName>ppt_x</p:attrName>
                                        </p:attrNameLst>
                                      </p:cBhvr>
                                      <p:tavLst>
                                        <p:tav tm="0">
                                          <p:val>
                                            <p:strVal val="#ppt_x-0.05"/>
                                          </p:val>
                                        </p:tav>
                                        <p:tav tm="100000">
                                          <p:val>
                                            <p:strVal val="#ppt_x"/>
                                          </p:val>
                                        </p:tav>
                                      </p:tavLst>
                                    </p:anim>
                                    <p:anim calcmode="lin" valueType="num">
                                      <p:cBhvr>
                                        <p:cTn id="60" dur="200" accel="100000" fill="hold">
                                          <p:stCondLst>
                                            <p:cond delay="800"/>
                                          </p:stCondLst>
                                        </p:cTn>
                                        <p:tgtEl>
                                          <p:spTgt spid="4">
                                            <p:txEl>
                                              <p:pRg st="4" end="4"/>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285720" y="1600200"/>
            <a:ext cx="8480328" cy="4972072"/>
          </a:xfrm>
        </p:spPr>
        <p:txBody>
          <a:bodyPr>
            <a:normAutofit/>
          </a:bodyPr>
          <a:lstStyle/>
          <a:p>
            <a:pPr lvl="0" algn="justLow"/>
            <a:r>
              <a:rPr lang="ar-SA" sz="3200" b="1" dirty="0" smtClean="0"/>
              <a:t>استخدام الرياضيات والتفكير الحسابي . </a:t>
            </a:r>
            <a:r>
              <a:rPr lang="en-US" sz="3200" b="1" dirty="0" smtClean="0"/>
              <a:t>Using mathematics and computational thinking</a:t>
            </a:r>
            <a:endParaRPr lang="en-US" sz="3200" dirty="0" smtClean="0"/>
          </a:p>
          <a:p>
            <a:pPr lvl="0" algn="justLow"/>
            <a:r>
              <a:rPr lang="ar-SA" sz="3200" b="1" dirty="0" smtClean="0"/>
              <a:t>بناء التفسيرات (العلوم) وتصميم الحلول</a:t>
            </a:r>
            <a:r>
              <a:rPr lang="ar-EG" sz="3200" b="1" dirty="0" smtClean="0"/>
              <a:t> (الهندسة)</a:t>
            </a:r>
            <a:r>
              <a:rPr lang="en-US" sz="3200" b="1" dirty="0" smtClean="0"/>
              <a:t> Constructing explanations (for science) and designing solutions (for engineering)</a:t>
            </a:r>
            <a:endParaRPr lang="en-US" sz="3200" dirty="0" smtClean="0"/>
          </a:p>
          <a:p>
            <a:pPr lvl="0" algn="justLow"/>
            <a:r>
              <a:rPr lang="ar-EG" sz="3200" b="1" dirty="0" smtClean="0"/>
              <a:t>الانخراط </a:t>
            </a:r>
            <a:r>
              <a:rPr lang="ar-SA" sz="3200" b="1" dirty="0" err="1" smtClean="0"/>
              <a:t>فى</a:t>
            </a:r>
            <a:r>
              <a:rPr lang="ar-SA" sz="3200" b="1" dirty="0" smtClean="0"/>
              <a:t> الجدل من الأدلة . </a:t>
            </a:r>
            <a:r>
              <a:rPr lang="en-US" sz="3200" b="1" dirty="0" smtClean="0"/>
              <a:t>Engaging in argument from evidence</a:t>
            </a:r>
            <a:endParaRPr lang="en-US" sz="3200" dirty="0" smtClean="0"/>
          </a:p>
          <a:p>
            <a:pPr lvl="0" algn="justLow"/>
            <a:r>
              <a:rPr lang="ar-SA" sz="3200" b="1" dirty="0" smtClean="0"/>
              <a:t>اكتساب وتقييم وتوصيل المعلومات  </a:t>
            </a:r>
            <a:r>
              <a:rPr lang="en-US" sz="3200" b="1" dirty="0" smtClean="0"/>
              <a:t>Obtaining, evaluating, and communicating information</a:t>
            </a:r>
            <a:endParaRPr lang="en-US" sz="3200" dirty="0" smtClean="0"/>
          </a:p>
          <a:p>
            <a:pPr algn="justLow"/>
            <a:endParaRPr lang="ar-EG" dirty="0"/>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800" decel="100000"/>
                                        <p:tgtEl>
                                          <p:spTgt spid="3">
                                            <p:txEl>
                                              <p:pRg st="0" end="0"/>
                                            </p:txEl>
                                          </p:spTgt>
                                        </p:tgtEl>
                                      </p:cBhvr>
                                    </p:animEffect>
                                    <p:anim calcmode="lin" valueType="num">
                                      <p:cBhvr>
                                        <p:cTn id="8"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800" decel="100000"/>
                                        <p:tgtEl>
                                          <p:spTgt spid="3">
                                            <p:txEl>
                                              <p:pRg st="1" end="1"/>
                                            </p:txEl>
                                          </p:spTgt>
                                        </p:tgtEl>
                                      </p:cBhvr>
                                    </p:animEffect>
                                    <p:anim calcmode="lin" valueType="num">
                                      <p:cBhvr>
                                        <p:cTn id="18" dur="800" decel="100000" fill="hold"/>
                                        <p:tgtEl>
                                          <p:spTgt spid="3">
                                            <p:txEl>
                                              <p:pRg st="1" end="1"/>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3">
                                            <p:txEl>
                                              <p:pRg st="1" end="1"/>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3">
                                            <p:txEl>
                                              <p:pRg st="1" end="1"/>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3">
                                            <p:txEl>
                                              <p:pRg st="1" end="1"/>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3">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800" decel="100000"/>
                                        <p:tgtEl>
                                          <p:spTgt spid="3">
                                            <p:txEl>
                                              <p:pRg st="2" end="2"/>
                                            </p:txEl>
                                          </p:spTgt>
                                        </p:tgtEl>
                                      </p:cBhvr>
                                    </p:animEffect>
                                    <p:anim calcmode="lin" valueType="num">
                                      <p:cBhvr>
                                        <p:cTn id="28" dur="800" decel="100000" fill="hold"/>
                                        <p:tgtEl>
                                          <p:spTgt spid="3">
                                            <p:txEl>
                                              <p:pRg st="2" end="2"/>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3">
                                            <p:txEl>
                                              <p:pRg st="2" end="2"/>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3">
                                            <p:txEl>
                                              <p:pRg st="2" end="2"/>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3">
                                            <p:txEl>
                                              <p:pRg st="2" end="2"/>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3">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0" presetClass="entr" presetSubtype="0"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fade">
                                      <p:cBhvr>
                                        <p:cTn id="37" dur="800" decel="100000"/>
                                        <p:tgtEl>
                                          <p:spTgt spid="3">
                                            <p:txEl>
                                              <p:pRg st="3" end="3"/>
                                            </p:txEl>
                                          </p:spTgt>
                                        </p:tgtEl>
                                      </p:cBhvr>
                                    </p:animEffect>
                                    <p:anim calcmode="lin" valueType="num">
                                      <p:cBhvr>
                                        <p:cTn id="38" dur="800" decel="100000" fill="hold"/>
                                        <p:tgtEl>
                                          <p:spTgt spid="3">
                                            <p:txEl>
                                              <p:pRg st="3" end="3"/>
                                            </p:txEl>
                                          </p:spTgt>
                                        </p:tgtEl>
                                        <p:attrNameLst>
                                          <p:attrName>style.rotation</p:attrName>
                                        </p:attrNameLst>
                                      </p:cBhvr>
                                      <p:tavLst>
                                        <p:tav tm="0">
                                          <p:val>
                                            <p:fltVal val="-90"/>
                                          </p:val>
                                        </p:tav>
                                        <p:tav tm="100000">
                                          <p:val>
                                            <p:fltVal val="0"/>
                                          </p:val>
                                        </p:tav>
                                      </p:tavLst>
                                    </p:anim>
                                    <p:anim calcmode="lin" valueType="num">
                                      <p:cBhvr>
                                        <p:cTn id="39" dur="800" decel="100000" fill="hold"/>
                                        <p:tgtEl>
                                          <p:spTgt spid="3">
                                            <p:txEl>
                                              <p:pRg st="3" end="3"/>
                                            </p:txEl>
                                          </p:spTgt>
                                        </p:tgtEl>
                                        <p:attrNameLst>
                                          <p:attrName>ppt_x</p:attrName>
                                        </p:attrNameLst>
                                      </p:cBhvr>
                                      <p:tavLst>
                                        <p:tav tm="0">
                                          <p:val>
                                            <p:strVal val="#ppt_x+0.4"/>
                                          </p:val>
                                        </p:tav>
                                        <p:tav tm="100000">
                                          <p:val>
                                            <p:strVal val="#ppt_x-0.05"/>
                                          </p:val>
                                        </p:tav>
                                      </p:tavLst>
                                    </p:anim>
                                    <p:anim calcmode="lin" valueType="num">
                                      <p:cBhvr>
                                        <p:cTn id="40" dur="800" decel="100000" fill="hold"/>
                                        <p:tgtEl>
                                          <p:spTgt spid="3">
                                            <p:txEl>
                                              <p:pRg st="3" end="3"/>
                                            </p:txEl>
                                          </p:spTgt>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3">
                                            <p:txEl>
                                              <p:pRg st="3" end="3"/>
                                            </p:txEl>
                                          </p:spTgt>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3">
                                            <p:txEl>
                                              <p:pRg st="3" end="3"/>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85720" y="228600"/>
            <a:ext cx="8480328" cy="990600"/>
          </a:xfrm>
        </p:spPr>
        <p:txBody>
          <a:bodyPr>
            <a:noAutofit/>
          </a:bodyPr>
          <a:lstStyle/>
          <a:p>
            <a:pPr algn="r"/>
            <a:r>
              <a:rPr lang="ar-SA" sz="3600" b="1" dirty="0" smtClean="0">
                <a:solidFill>
                  <a:srgbClr val="FF0000"/>
                </a:solidFill>
              </a:rPr>
              <a:t>تؤكد الممارسات العلمية والهندسية على أن يكون الطالب قادر على :</a:t>
            </a:r>
            <a:endParaRPr lang="ar-EG" sz="3600" dirty="0">
              <a:solidFill>
                <a:srgbClr val="FF0000"/>
              </a:solidFill>
            </a:endParaRPr>
          </a:p>
        </p:txBody>
      </p:sp>
      <p:sp>
        <p:nvSpPr>
          <p:cNvPr id="3" name="عنصر نائب للمحتوى 2"/>
          <p:cNvSpPr>
            <a:spLocks noGrp="1"/>
          </p:cNvSpPr>
          <p:nvPr>
            <p:ph sz="quarter" idx="1"/>
          </p:nvPr>
        </p:nvSpPr>
        <p:spPr>
          <a:xfrm>
            <a:off x="285720" y="1600200"/>
            <a:ext cx="8480328" cy="5043510"/>
          </a:xfrm>
        </p:spPr>
        <p:txBody>
          <a:bodyPr>
            <a:normAutofit lnSpcReduction="10000"/>
          </a:bodyPr>
          <a:lstStyle/>
          <a:p>
            <a:pPr lvl="0" algn="justLow"/>
            <a:r>
              <a:rPr lang="ar-SA" b="1" dirty="0" smtClean="0"/>
              <a:t>قراءه النصوص </a:t>
            </a:r>
            <a:r>
              <a:rPr lang="ar-SA" b="1" dirty="0" err="1" smtClean="0"/>
              <a:t>العلميه</a:t>
            </a:r>
            <a:r>
              <a:rPr lang="ar-SA" b="1" dirty="0" smtClean="0"/>
              <a:t> </a:t>
            </a:r>
            <a:r>
              <a:rPr lang="ar-SA" b="1" dirty="0" err="1" smtClean="0"/>
              <a:t>والهندسيه</a:t>
            </a:r>
            <a:r>
              <a:rPr lang="ar-SA" b="1" dirty="0" smtClean="0"/>
              <a:t> بما في ذلك الجداول والرسوم </a:t>
            </a:r>
            <a:r>
              <a:rPr lang="ar-SA" b="1" dirty="0" err="1" smtClean="0"/>
              <a:t>البيانيه</a:t>
            </a:r>
            <a:r>
              <a:rPr lang="ar-SA" b="1" dirty="0" smtClean="0"/>
              <a:t> والمخططات وشرح الأفكار </a:t>
            </a:r>
            <a:r>
              <a:rPr lang="ar-SA" b="1" dirty="0" err="1" smtClean="0"/>
              <a:t>الرئيسيه</a:t>
            </a:r>
            <a:r>
              <a:rPr lang="ar-SA" b="1" dirty="0" smtClean="0"/>
              <a:t> التي يتم نقلها.</a:t>
            </a:r>
            <a:endParaRPr lang="en-US" dirty="0" smtClean="0"/>
          </a:p>
          <a:p>
            <a:pPr lvl="0" algn="justLow"/>
            <a:r>
              <a:rPr lang="ar-SA" b="1" dirty="0" smtClean="0"/>
              <a:t>تصميم النماذج مثل ، أشكال </a:t>
            </a:r>
            <a:r>
              <a:rPr lang="ar-SA" b="1" dirty="0" err="1" smtClean="0"/>
              <a:t>تخطيطيه</a:t>
            </a:r>
            <a:r>
              <a:rPr lang="ar-SA" b="1" dirty="0" smtClean="0"/>
              <a:t> - تعبيرات رياضية - رسم تخطيطي - نماذج محسوسة أو مادية استخدام الجداول والرسوم </a:t>
            </a:r>
            <a:r>
              <a:rPr lang="ar-SA" b="1" dirty="0" err="1" smtClean="0"/>
              <a:t>البيانيه</a:t>
            </a:r>
            <a:r>
              <a:rPr lang="ar-SA" b="1" dirty="0" smtClean="0"/>
              <a:t> والمخططات.</a:t>
            </a:r>
            <a:endParaRPr lang="en-US" dirty="0" smtClean="0"/>
          </a:p>
          <a:p>
            <a:pPr lvl="0" algn="justLow"/>
            <a:r>
              <a:rPr lang="en-US" b="1" dirty="0" smtClean="0"/>
              <a:t> </a:t>
            </a:r>
            <a:r>
              <a:rPr lang="ar-SA" b="1" dirty="0" smtClean="0"/>
              <a:t>التعرف على المميزات </a:t>
            </a:r>
            <a:r>
              <a:rPr lang="ar-SA" b="1" dirty="0" err="1" smtClean="0"/>
              <a:t>الرئيسيه</a:t>
            </a:r>
            <a:r>
              <a:rPr lang="ar-SA" b="1" dirty="0" smtClean="0"/>
              <a:t> للتحدث </a:t>
            </a:r>
            <a:r>
              <a:rPr lang="ar-SA" b="1" dirty="0" err="1" smtClean="0"/>
              <a:t>والكتابه</a:t>
            </a:r>
            <a:r>
              <a:rPr lang="ar-SA" b="1" dirty="0" smtClean="0"/>
              <a:t> ذات الطبيعة </a:t>
            </a:r>
            <a:r>
              <a:rPr lang="ar-SA" b="1" dirty="0" err="1" smtClean="0"/>
              <a:t>العلميه</a:t>
            </a:r>
            <a:r>
              <a:rPr lang="ar-SA" b="1" dirty="0" smtClean="0"/>
              <a:t> </a:t>
            </a:r>
            <a:r>
              <a:rPr lang="ar-SA" b="1" dirty="0" err="1" smtClean="0"/>
              <a:t>والهندسيه</a:t>
            </a:r>
            <a:r>
              <a:rPr lang="ar-SA" b="1" dirty="0" smtClean="0"/>
              <a:t> والقدرة على </a:t>
            </a:r>
            <a:r>
              <a:rPr lang="ar-SA" b="1" dirty="0" err="1" smtClean="0"/>
              <a:t>انتاج</a:t>
            </a:r>
            <a:r>
              <a:rPr lang="ar-SA" b="1" dirty="0" smtClean="0"/>
              <a:t> نص مكتوب </a:t>
            </a:r>
            <a:r>
              <a:rPr lang="ar-SA" b="1" dirty="0" err="1" smtClean="0"/>
              <a:t>أومصور</a:t>
            </a:r>
            <a:r>
              <a:rPr lang="ar-SA" b="1" dirty="0" smtClean="0"/>
              <a:t>، وتقديم العروض </a:t>
            </a:r>
            <a:r>
              <a:rPr lang="ar-SA" b="1" dirty="0" err="1" smtClean="0"/>
              <a:t>الشفويه</a:t>
            </a:r>
            <a:r>
              <a:rPr lang="ar-SA" b="1" dirty="0" smtClean="0"/>
              <a:t> لتوصيل أفكاره وأعماله.</a:t>
            </a:r>
            <a:endParaRPr lang="en-US" dirty="0" smtClean="0"/>
          </a:p>
          <a:p>
            <a:pPr lvl="0" algn="justLow"/>
            <a:r>
              <a:rPr lang="ar-SA" b="1" dirty="0" smtClean="0"/>
              <a:t>الاشتراك في قراءه </a:t>
            </a:r>
            <a:r>
              <a:rPr lang="ar-SA" b="1" dirty="0" err="1" smtClean="0"/>
              <a:t>نقديه</a:t>
            </a:r>
            <a:r>
              <a:rPr lang="ar-SA" b="1" dirty="0" smtClean="0"/>
              <a:t> للأدبيات العلمية وتقارير وسائل </a:t>
            </a:r>
            <a:r>
              <a:rPr lang="ar-SA" b="1" dirty="0" err="1" smtClean="0"/>
              <a:t>الاعلام</a:t>
            </a:r>
            <a:r>
              <a:rPr lang="ar-SA" b="1" dirty="0" smtClean="0"/>
              <a:t> ومناقشه مدى </a:t>
            </a:r>
            <a:r>
              <a:rPr lang="ar-SA" b="1" dirty="0" err="1" smtClean="0"/>
              <a:t>صحه</a:t>
            </a:r>
            <a:r>
              <a:rPr lang="ar-SA" b="1" dirty="0" smtClean="0"/>
              <a:t> </a:t>
            </a:r>
            <a:r>
              <a:rPr lang="ar-SA" b="1" dirty="0" err="1" smtClean="0"/>
              <a:t>ومصداقيه</a:t>
            </a:r>
            <a:r>
              <a:rPr lang="ar-SA" b="1" dirty="0" smtClean="0"/>
              <a:t> البيانات ذات </a:t>
            </a:r>
            <a:r>
              <a:rPr lang="ar-SA" b="1" dirty="0" err="1" smtClean="0"/>
              <a:t>الصله</a:t>
            </a:r>
            <a:r>
              <a:rPr lang="ar-SA" b="1" dirty="0" smtClean="0"/>
              <a:t> والفرضيات والاستنتاجات</a:t>
            </a:r>
            <a:endParaRPr lang="en-US" dirty="0" smtClean="0"/>
          </a:p>
          <a:p>
            <a:pPr algn="justLow"/>
            <a:endParaRPr lang="ar-EG" dirty="0"/>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10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4282" y="438136"/>
            <a:ext cx="8551766" cy="990600"/>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a:r>
              <a:rPr lang="ar-EG"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ثانيا : الأفكار المحورية التخصصية: </a:t>
            </a:r>
            <a:r>
              <a:rPr lang="en-U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Disciplinary Core Idea</a:t>
            </a:r>
            <a:br>
              <a:rPr lang="en-U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endParaRPr lang="ar-EG"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عنصر نائب للمحتوى 2"/>
          <p:cNvSpPr>
            <a:spLocks noGrp="1"/>
          </p:cNvSpPr>
          <p:nvPr>
            <p:ph sz="quarter" idx="1"/>
          </p:nvPr>
        </p:nvSpPr>
        <p:spPr>
          <a:xfrm>
            <a:off x="214282" y="1600200"/>
            <a:ext cx="8551766" cy="5043510"/>
          </a:xfrm>
        </p:spPr>
        <p:txBody>
          <a:bodyPr>
            <a:normAutofit fontScale="92500" lnSpcReduction="10000"/>
          </a:bodyPr>
          <a:lstStyle/>
          <a:p>
            <a:pPr algn="justLow">
              <a:buNone/>
            </a:pPr>
            <a:r>
              <a:rPr lang="ar-EG" b="1" dirty="0" smtClean="0"/>
              <a:t>وتتصف تلك الأفكار المحورية من مرحلة رياض الأطفال إلى نهاية المرحلة الثانوية بأنها : </a:t>
            </a:r>
          </a:p>
          <a:p>
            <a:pPr lvl="0" algn="justLow"/>
            <a:r>
              <a:rPr lang="ar-EG" b="1" dirty="0" smtClean="0"/>
              <a:t>تنتظم حول مفهوم رئيسي، أو تكون متعددة الأهمية عبر تخصصات العلوم </a:t>
            </a:r>
            <a:r>
              <a:rPr lang="ar-EG" b="1" dirty="0" err="1" smtClean="0"/>
              <a:t>والهندسه</a:t>
            </a:r>
            <a:r>
              <a:rPr lang="ar-EG" b="1" dirty="0" smtClean="0"/>
              <a:t>. </a:t>
            </a:r>
            <a:endParaRPr lang="en-US" dirty="0" smtClean="0"/>
          </a:p>
          <a:p>
            <a:pPr lvl="0" algn="justLow"/>
            <a:r>
              <a:rPr lang="ar-EG" b="1" dirty="0" smtClean="0"/>
              <a:t>توفر أداة رئيسيه تساعد في فهم وبحث الأفكار الأكثر تعقيدا وحل المشكلات .</a:t>
            </a:r>
            <a:endParaRPr lang="en-US" dirty="0" smtClean="0"/>
          </a:p>
          <a:p>
            <a:pPr lvl="0" algn="justLow"/>
            <a:r>
              <a:rPr lang="ar-EG" b="1" dirty="0" smtClean="0"/>
              <a:t> ترتبط بحياة الطلاب واهتماماتهم أو تتصل بالشؤون </a:t>
            </a:r>
            <a:r>
              <a:rPr lang="ar-EG" b="1" dirty="0" err="1" smtClean="0"/>
              <a:t>الاجتماعيه</a:t>
            </a:r>
            <a:r>
              <a:rPr lang="ar-EG" b="1" dirty="0" smtClean="0"/>
              <a:t> أو </a:t>
            </a:r>
            <a:r>
              <a:rPr lang="ar-EG" b="1" dirty="0" err="1" smtClean="0"/>
              <a:t>الشخصيه</a:t>
            </a:r>
            <a:r>
              <a:rPr lang="ar-EG" b="1" dirty="0" smtClean="0"/>
              <a:t> التي تحتاج </a:t>
            </a:r>
            <a:r>
              <a:rPr lang="ar-EG" b="1" dirty="0" err="1" smtClean="0"/>
              <a:t>المعرفه</a:t>
            </a:r>
            <a:r>
              <a:rPr lang="ar-EG" b="1" dirty="0" smtClean="0"/>
              <a:t> </a:t>
            </a:r>
            <a:r>
              <a:rPr lang="ar-EG" b="1" dirty="0" err="1" smtClean="0"/>
              <a:t>العلميه</a:t>
            </a:r>
            <a:r>
              <a:rPr lang="ar-EG" b="1" dirty="0" smtClean="0"/>
              <a:t> </a:t>
            </a:r>
            <a:r>
              <a:rPr lang="ar-EG" b="1" dirty="0" err="1" smtClean="0"/>
              <a:t>والتكنولوجيه</a:t>
            </a:r>
            <a:r>
              <a:rPr lang="ar-EG" b="1" dirty="0" smtClean="0"/>
              <a:t>.</a:t>
            </a:r>
            <a:endParaRPr lang="en-US" dirty="0" smtClean="0"/>
          </a:p>
          <a:p>
            <a:pPr lvl="0" algn="justLow"/>
            <a:r>
              <a:rPr lang="ar-EG" b="1" dirty="0" smtClean="0"/>
              <a:t> قابله للتعليم والتعلم خلال مستويات متدرجة ومتزايدة في درجات العمق والتعقيد مع زيادة المستويات.</a:t>
            </a:r>
            <a:endParaRPr lang="en-US" dirty="0" smtClean="0"/>
          </a:p>
          <a:p>
            <a:pPr algn="justLow"/>
            <a:r>
              <a:rPr lang="ar-EG" b="1" dirty="0" smtClean="0"/>
              <a:t>لها القدرة على التفسير، أي يمكن أن يعتمد عليها المتعلم في تفسير العديد من الظواهر</a:t>
            </a:r>
            <a:endParaRPr lang="ar-EG" dirty="0"/>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ipe(down)">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ipe(down)">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wipe(down)">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wipe(down)">
                                      <p:cBhvr>
                                        <p:cTn id="34" dur="5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wipe(down)">
                                      <p:cBhvr>
                                        <p:cTn id="3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justLow"/>
            <a:r>
              <a:rPr lang="ar-EG" sz="3600" b="1" dirty="0" smtClean="0">
                <a:solidFill>
                  <a:srgbClr val="FF0000"/>
                </a:solidFill>
              </a:rPr>
              <a:t>تم تجميع الأفكار الرئيسية لمعايير </a:t>
            </a:r>
            <a:r>
              <a:rPr lang="en-US" sz="3600" b="1" dirty="0" smtClean="0">
                <a:solidFill>
                  <a:srgbClr val="FF0000"/>
                </a:solidFill>
              </a:rPr>
              <a:t>NGSS </a:t>
            </a:r>
            <a:r>
              <a:rPr lang="ar-EG" sz="3600" b="1" dirty="0" smtClean="0">
                <a:solidFill>
                  <a:srgbClr val="FF0000"/>
                </a:solidFill>
              </a:rPr>
              <a:t>في أربعة مجالات رئيسية وهي </a:t>
            </a:r>
            <a:endParaRPr lang="ar-EG" sz="3600" dirty="0">
              <a:solidFill>
                <a:srgbClr val="FF0000"/>
              </a:solidFill>
            </a:endParaRPr>
          </a:p>
        </p:txBody>
      </p:sp>
      <p:sp>
        <p:nvSpPr>
          <p:cNvPr id="3" name="عنصر نائب للمحتوى 2"/>
          <p:cNvSpPr>
            <a:spLocks noGrp="1"/>
          </p:cNvSpPr>
          <p:nvPr>
            <p:ph sz="quarter" idx="1"/>
          </p:nvPr>
        </p:nvSpPr>
        <p:spPr/>
        <p:txBody>
          <a:bodyPr>
            <a:normAutofit/>
          </a:bodyPr>
          <a:lstStyle/>
          <a:p>
            <a:r>
              <a:rPr lang="ar-SA" sz="3600" b="1" dirty="0" smtClean="0"/>
              <a:t>العلوم الفيزيائية </a:t>
            </a:r>
            <a:r>
              <a:rPr lang="ar-EG" sz="3600" b="1" dirty="0" smtClean="0"/>
              <a:t>.</a:t>
            </a:r>
          </a:p>
          <a:p>
            <a:r>
              <a:rPr lang="ar-SA" sz="3600" b="1" dirty="0" smtClean="0"/>
              <a:t>علوم الحياة </a:t>
            </a:r>
            <a:r>
              <a:rPr lang="ar-EG" sz="3600" b="1" dirty="0" smtClean="0"/>
              <a:t>.</a:t>
            </a:r>
          </a:p>
          <a:p>
            <a:r>
              <a:rPr lang="ar-SA" sz="3600" b="1" dirty="0" smtClean="0"/>
              <a:t> علوم الأرض والفضاء</a:t>
            </a:r>
            <a:r>
              <a:rPr lang="ar-EG" sz="3600" b="1" dirty="0" smtClean="0"/>
              <a:t> .</a:t>
            </a:r>
          </a:p>
          <a:p>
            <a:r>
              <a:rPr lang="ar-EG" sz="3600" b="1" dirty="0" smtClean="0"/>
              <a:t> </a:t>
            </a:r>
            <a:r>
              <a:rPr lang="ar-SA" sz="3600" b="1" dirty="0" smtClean="0"/>
              <a:t>تكنولوجيا الهندسة</a:t>
            </a:r>
            <a:r>
              <a:rPr lang="ar-EG" sz="3600" b="1" dirty="0" smtClean="0"/>
              <a:t> . </a:t>
            </a:r>
            <a:endParaRPr lang="ar-EG" sz="3600" dirty="0"/>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7"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ألوان متوسطة">
  <a:themeElements>
    <a:clrScheme name="ألوان متوسطة">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ألوان متوسطة">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ألوان متوسطة">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35</TotalTime>
  <Words>1021</Words>
  <PresentationFormat>عرض على الشاشة (3:4)‏</PresentationFormat>
  <Paragraphs>67</Paragraphs>
  <Slides>18</Slides>
  <Notes>0</Notes>
  <HiddenSlides>0</HiddenSlides>
  <MMClips>0</MMClips>
  <ScaleCrop>false</ScaleCrop>
  <HeadingPairs>
    <vt:vector size="4" baseType="variant">
      <vt:variant>
        <vt:lpstr>سمة</vt:lpstr>
      </vt:variant>
      <vt:variant>
        <vt:i4>1</vt:i4>
      </vt:variant>
      <vt:variant>
        <vt:lpstr>عناوين الشرائح</vt:lpstr>
      </vt:variant>
      <vt:variant>
        <vt:i4>18</vt:i4>
      </vt:variant>
    </vt:vector>
  </HeadingPairs>
  <TitlesOfParts>
    <vt:vector size="19" baseType="lpstr">
      <vt:lpstr>ألوان متوسطة</vt:lpstr>
      <vt:lpstr>الفرقة/ الدبلوم المهني - تدريس مادة أكاديمية   تخصص / فيزياء وكيمياء مقرر / تربويات محتوى مادة التخصص كود المقرر/ Curr محاضرات الاسبوع السادس والسابع الفصل الدراسي الثاني 2019 - 2020  أستاذ المقرر/ د.دعاء عبد الرحمن عبد العزيز                 د. عزة أبو غصيبة </vt:lpstr>
      <vt:lpstr>ماهية الجيل القادم لمعاييرالعلوم NGSS</vt:lpstr>
      <vt:lpstr>الشريحة 3</vt:lpstr>
      <vt:lpstr>المرتكزات الأساسية للجيل القادم لمعايير العلوم NGSS </vt:lpstr>
      <vt:lpstr> أولا : الممارسات العلمية والهندسية: Science and Engineering Practices </vt:lpstr>
      <vt:lpstr>الشريحة 6</vt:lpstr>
      <vt:lpstr>تؤكد الممارسات العلمية والهندسية على أن يكون الطالب قادر على :</vt:lpstr>
      <vt:lpstr>ثانيا : الأفكار المحورية التخصصية: Disciplinary Core Idea </vt:lpstr>
      <vt:lpstr>تم تجميع الأفكار الرئيسية لمعايير NGSS في أربعة مجالات رئيسية وهي </vt:lpstr>
      <vt:lpstr>ثالثا: المفاهيم الشاملة المشتركة :  Crosscutting Concepts </vt:lpstr>
      <vt:lpstr>الشريحة 11</vt:lpstr>
      <vt:lpstr>الشريحة 12</vt:lpstr>
      <vt:lpstr>عند تناول المفاهيم الشاملة من قبل المعلم يجب أن يراعي مجموعة من المباديء نذكر منها الأتي: </vt:lpstr>
      <vt:lpstr> الشكل التنظيمي للجيل القادم لمعايير العلوم NGSS:  </vt:lpstr>
      <vt:lpstr>الفلسفة التي تقوم عليها معايير NGSS</vt:lpstr>
      <vt:lpstr>الشريحة 16</vt:lpstr>
      <vt:lpstr>الخصائص والمباديء الأساسية التي تقوم عليها معايير NGSS</vt:lpstr>
      <vt:lpstr>مصادر تعلم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الفرقة/ الدبلوم المهني - تدريس مادة أكاديمية  تخصص / فيزياء وكيمياء مقرر / تربويات محتوى مادة التخصص كود المقرر/ CuRR محاضرات الاسبوع السادس والسابع  أستاذ المقرر/ د.دعاء عبد الرحمن عبد العزيز                 د. عزة أبو غصيبة </dc:title>
  <cp:lastModifiedBy>ts</cp:lastModifiedBy>
  <cp:revision>6</cp:revision>
  <dcterms:modified xsi:type="dcterms:W3CDTF">2020-03-17T08:20:55Z</dcterms:modified>
</cp:coreProperties>
</file>